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3"/>
  </p:notesMasterIdLst>
  <p:sldIdLst>
    <p:sldId id="256" r:id="rId5"/>
    <p:sldId id="332" r:id="rId6"/>
    <p:sldId id="331" r:id="rId7"/>
    <p:sldId id="285" r:id="rId8"/>
    <p:sldId id="8454" r:id="rId9"/>
    <p:sldId id="8455" r:id="rId10"/>
    <p:sldId id="8456" r:id="rId11"/>
    <p:sldId id="8457" r:id="rId12"/>
    <p:sldId id="8484" r:id="rId13"/>
    <p:sldId id="8486" r:id="rId14"/>
    <p:sldId id="8491" r:id="rId15"/>
    <p:sldId id="8458" r:id="rId16"/>
    <p:sldId id="8492" r:id="rId17"/>
    <p:sldId id="8501" r:id="rId18"/>
    <p:sldId id="8503" r:id="rId19"/>
    <p:sldId id="8504" r:id="rId20"/>
    <p:sldId id="8505" r:id="rId21"/>
    <p:sldId id="8507" r:id="rId22"/>
    <p:sldId id="8508" r:id="rId23"/>
    <p:sldId id="8506" r:id="rId24"/>
    <p:sldId id="8509" r:id="rId25"/>
    <p:sldId id="8510" r:id="rId26"/>
    <p:sldId id="8511" r:id="rId27"/>
    <p:sldId id="8512" r:id="rId28"/>
    <p:sldId id="8493" r:id="rId29"/>
    <p:sldId id="8476" r:id="rId30"/>
    <p:sldId id="8494" r:id="rId31"/>
    <p:sldId id="8459" r:id="rId32"/>
    <p:sldId id="8466" r:id="rId33"/>
    <p:sldId id="8460" r:id="rId34"/>
    <p:sldId id="8461" r:id="rId35"/>
    <p:sldId id="8462" r:id="rId36"/>
    <p:sldId id="8483" r:id="rId37"/>
    <p:sldId id="8467" r:id="rId38"/>
    <p:sldId id="8468" r:id="rId39"/>
    <p:sldId id="8477" r:id="rId40"/>
    <p:sldId id="8479" r:id="rId41"/>
    <p:sldId id="8495" r:id="rId42"/>
    <p:sldId id="8478" r:id="rId43"/>
    <p:sldId id="8498" r:id="rId44"/>
    <p:sldId id="8499" r:id="rId45"/>
    <p:sldId id="8481" r:id="rId46"/>
    <p:sldId id="8500" r:id="rId47"/>
    <p:sldId id="8497" r:id="rId48"/>
    <p:sldId id="8496" r:id="rId49"/>
    <p:sldId id="8482" r:id="rId50"/>
    <p:sldId id="8480" r:id="rId51"/>
    <p:sldId id="268" r:id="rId52"/>
  </p:sldIdLst>
  <p:sldSz cx="13716000" cy="10287000"/>
  <p:notesSz cx="6858000" cy="9144000"/>
  <p:embeddedFontLst>
    <p:embeddedFont>
      <p:font typeface="Poppins" panose="00000500000000000000" pitchFamily="2" charset="0"/>
      <p:regular r:id="rId54"/>
      <p:bold r:id="rId55"/>
      <p:italic r:id="rId56"/>
      <p:boldItalic r:id="rId57"/>
    </p:embeddedFont>
    <p:embeddedFont>
      <p:font typeface="Poppins 1 Bold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CuhGeosWqeH/wf4kyj2KadRk8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30" y="168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8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348615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342900" y="2174875"/>
            <a:ext cx="303014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3483769" y="1535113"/>
            <a:ext cx="303133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3483769" y="2174875"/>
            <a:ext cx="303133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2681287" y="273051"/>
            <a:ext cx="383381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342900" y="1435101"/>
            <a:ext cx="225623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344216" y="612775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344216" y="5367338"/>
            <a:ext cx="4114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1166019" y="777082"/>
            <a:ext cx="4525963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2817813" y="2428876"/>
            <a:ext cx="5851525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-325437" y="942975"/>
            <a:ext cx="5851525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yoi.co" TargetMode="External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enyoi.co/" TargetMode="External"/><Relationship Id="rId11" Type="http://schemas.openxmlformats.org/officeDocument/2006/relationships/hyperlink" Target="https://www.tiktok.com/@enyoi.co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hyperlink" Target="https://wa.me/573206649412" TargetMode="External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95925" y="402074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10800000">
            <a:off x="8106304" y="15241"/>
            <a:ext cx="7895697" cy="10431661"/>
            <a:chOff x="0" y="-38100"/>
            <a:chExt cx="2079525" cy="2747433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1460314">
            <a:off x="8405684" y="4380706"/>
            <a:ext cx="7356554" cy="1393786"/>
            <a:chOff x="0" y="-38100"/>
            <a:chExt cx="1937529" cy="36708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10800000">
            <a:off x="-2822261" y="9574007"/>
            <a:ext cx="8704395" cy="279585"/>
            <a:chOff x="0" y="-38100"/>
            <a:chExt cx="2292515" cy="7363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2292515" cy="35535"/>
            </a:xfrm>
            <a:custGeom>
              <a:avLst/>
              <a:gdLst/>
              <a:ahLst/>
              <a:cxnLst/>
              <a:rect l="l" t="t" r="r" b="b"/>
              <a:pathLst>
                <a:path w="2292515" h="35535" extrusionOk="0">
                  <a:moveTo>
                    <a:pt x="17768" y="0"/>
                  </a:moveTo>
                  <a:lnTo>
                    <a:pt x="2274747" y="0"/>
                  </a:lnTo>
                  <a:cubicBezTo>
                    <a:pt x="2284560" y="0"/>
                    <a:pt x="2292515" y="7955"/>
                    <a:pt x="2292515" y="17768"/>
                  </a:cubicBezTo>
                  <a:lnTo>
                    <a:pt x="2292515" y="17768"/>
                  </a:lnTo>
                  <a:cubicBezTo>
                    <a:pt x="2292515" y="22480"/>
                    <a:pt x="2290643" y="26999"/>
                    <a:pt x="2287311" y="30331"/>
                  </a:cubicBezTo>
                  <a:cubicBezTo>
                    <a:pt x="2283978" y="33663"/>
                    <a:pt x="2279459" y="35535"/>
                    <a:pt x="2274747" y="35535"/>
                  </a:cubicBezTo>
                  <a:lnTo>
                    <a:pt x="17768" y="35535"/>
                  </a:lnTo>
                  <a:cubicBezTo>
                    <a:pt x="13055" y="35535"/>
                    <a:pt x="8536" y="33663"/>
                    <a:pt x="5204" y="30331"/>
                  </a:cubicBezTo>
                  <a:cubicBezTo>
                    <a:pt x="1872" y="26999"/>
                    <a:pt x="0" y="22480"/>
                    <a:pt x="0" y="17768"/>
                  </a:cubicBezTo>
                  <a:lnTo>
                    <a:pt x="0" y="17768"/>
                  </a:lnTo>
                  <a:cubicBezTo>
                    <a:pt x="0" y="13055"/>
                    <a:pt x="1872" y="8536"/>
                    <a:pt x="5204" y="5204"/>
                  </a:cubicBezTo>
                  <a:cubicBezTo>
                    <a:pt x="8536" y="1872"/>
                    <a:pt x="13055" y="0"/>
                    <a:pt x="17768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2292514" cy="73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-118798" y="4292763"/>
            <a:ext cx="8115300" cy="189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Gestión Analítica – </a:t>
            </a:r>
          </a:p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CRISP-DM y ASUM-DM</a:t>
            </a:r>
            <a:endParaRPr dirty="0"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l="53990" t="15859" r="8554" b="69322"/>
          <a:stretch/>
        </p:blipFill>
        <p:spPr>
          <a:xfrm>
            <a:off x="4612529" y="497056"/>
            <a:ext cx="3255360" cy="101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C33D-D0FB-0B26-6AF7-B18E2F94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1CF7CE-55A4-AAB0-6BD4-01B29A3F78F1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70C45-D516-B8D8-4314-B708864C56A0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F84FA45-F873-8FB0-BD16-1534B5E8E5E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ACE130B-D6E7-1434-D594-BA53368F799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7EC17C0-5C65-5194-97D8-7EA4858F20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0333783-24D2-3AFF-6FD5-A371451D3C1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877E1ED-87C1-B763-0E98-9992D71857C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5BCF06E-AA00-46DB-D510-E7EDA7A5E23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C379C6E-25C6-0D70-00EE-91FE498B75D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E7E9248-1284-0592-5FDE-0768799C47C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C6FCA201-A837-0CBA-829D-F7ECF139F458}"/>
              </a:ext>
            </a:extLst>
          </p:cNvPr>
          <p:cNvSpPr txBox="1"/>
          <p:nvPr/>
        </p:nvSpPr>
        <p:spPr>
          <a:xfrm>
            <a:off x="329184" y="763222"/>
            <a:ext cx="110239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Objetivo de la tarea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Ampliar el entendimiento del contexto: recursos, restricciones, supuestos, riesgos, lenguaje y economía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Preparar insumos concretos para el plan y la meta analítica.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Entregables claves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Inventario de recursos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Personas: expertos de negocio,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engineers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scientists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seguridad/legales,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/infra.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Datos: fuentes, tipo (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batch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stream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), histórico disponible, calidad y permisos.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Cómputo: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on-prem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/ nube (servicios, cuotas, regiones).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Software: herramientas de orquestación, ELT/ETL, QA de datos, modelado,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Requisitos: tiempos,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KPIs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 calidad/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explicabilidad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compliance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auditoría.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Supuestos: lo que consideramos verdadero (y validaremos).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Restricciones: presupuesto,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SLAs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límites técnicos (tamaño, latencia), dependencia de terceros.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Lista de riesgos (técnicos, legales, organizacionales) y plan B/C por cada uno.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Terminología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Glosario de negocio (qué significa cada métrica) y de data/minería (términos técnicos con ejemplos del caso).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Estimación en dinero/tiempo: inversión vs. impacto esperado (ingresos, ahorros, riesgo mitigado).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4175AE4-FE7A-0B45-21CD-40C105B7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08" y="2317406"/>
            <a:ext cx="8407428" cy="15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30F4-DDEC-F2E7-F339-C4FCCA3B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596C4-D851-443F-F8F0-445348BB112C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914D67F-4C8E-FB4D-7AF9-22B3FB8ED2A6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B215A2C-665B-A8E4-758F-E6B37BE54A7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D6971A6-4C98-7302-30F4-92B0971B876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8E13F79-39C3-F04F-29F1-009D1344E15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382F6A-7346-5E65-3445-B8003F735D6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6591ED-48A8-E1FF-20BA-CDA60974C5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1195FA6-A9AE-E2B4-922F-9D4E21D6573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7F0D26-DEF6-742B-F904-FADF8D91A6E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A4A912B-61AD-695E-0CB3-E38079EF77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D0618D2-54D7-5B1D-DA1A-39154A652B56}"/>
              </a:ext>
            </a:extLst>
          </p:cNvPr>
          <p:cNvSpPr txBox="1"/>
          <p:nvPr/>
        </p:nvSpPr>
        <p:spPr>
          <a:xfrm>
            <a:off x="539896" y="465296"/>
            <a:ext cx="1252648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Go-live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MVP en 12 semanas.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Trazabilidad y reproducibilidad (time-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por partición/versión).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Cumplimiento: habeas data (consentimiento), minimización de PII, encriptación at-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(KMS) y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in-transit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(TLS).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Supuestos (a validar)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Histórico de aprobaciones/impagos suficientes para entrenar (≥ 100k solicitudes, 18–24 meses).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Estabilidad de esquemas fuente durante el trimestre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Presupuesto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mensual tope: COP$50 MM en fase MVP.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Ventana de mantenimiento nocturna (00:00–03:00).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Límite práctico de modelado: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entrenamiento ≤ 300 GB (por costo/tiempo).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Esquema cambiante en fuentes (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schema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Data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tests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contrato en CI;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fallback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a vistas compatibilidad.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Brechas de calidad (nulos,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outliers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, duplicados)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Reglas GE con severidad (WARN/FAIL) y cuarentenas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silver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Cuotas/Costos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excedidos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 Muestreo estratificado para entrenamiento;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caching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intermedio;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job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sizing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Dependencia de terceros (API bancos)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Retries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con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backoff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y colas DLQ; simuladores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pre-prod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2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Terminología (mini glosario)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Negocio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Aprobación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decisión de conceder crédito.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PD/PI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probabilidad de default/incumplimiento.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LGD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pérdida dada el 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EAD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exposición al momento del default.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Datos / ML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CDC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captura de cambios (INSERT/UPDATE/DELETE) del transaccional.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Bronze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/Silver/Gold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capas cruda/curada/servicio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lakehouse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repositorio versionado de variables para entrenamiento/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serving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Time-</a:t>
            </a: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consulta a versiones históricas (evitar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leakage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 </a:t>
            </a: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(MVP 3 meses)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Equipo (4 FTE promedio): COP$140 MM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Cloud y licencias: US$15k.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Total ≈ US$105k.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Beneficios potenciales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+3% aprobaciones sin subir default (mejor discriminación) ,+ COP$150 MM /mes de margen contribución estimado.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−0,5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pp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en PD con LGD 60% y EAD mensual US$50M: ahorro en pérdida esperada: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ΔEL = 0,005 × 0,60 × 50.000.000 = COP$10 MM /mes.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ROI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si se materializa una de las dos palancas, el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payback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≈ 1 mes post-MVP.</a:t>
            </a:r>
          </a:p>
        </p:txBody>
      </p:sp>
    </p:spTree>
    <p:extLst>
      <p:ext uri="{BB962C8B-B14F-4D97-AF65-F5344CB8AC3E}">
        <p14:creationId xmlns:p14="http://schemas.microsoft.com/office/powerpoint/2010/main" val="34480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CF3E-7631-5875-4988-CB282347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8532B3-2D60-525D-7ED3-DE4C003895E7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4E748F-93DD-3A29-F807-3CE1697E4A7C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47EB57B-E113-910D-BC60-678A069035B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A5A1E16-D6AB-0B59-8888-6423CF0CD7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02DB030-FCC7-5B29-356E-C647B6678B1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506ACBE-0C5B-CA46-2F38-7EAC0C245E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DF3F05C-F260-9300-E161-FA577749BD6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8F1CEE2-56DA-2854-66D2-892B70E9458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B411BE-1DFC-F842-7306-F7DFB72868B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FB0F049-761E-FA1E-E17F-6472CAC190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11CA81F-093E-1999-EF0B-D4BD4D3F7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7" y="700855"/>
            <a:ext cx="9250066" cy="8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4396-C55F-8BAE-800C-3BFCDD95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4D3897-D431-9421-5F16-1E38C625CF1F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14FBB-A1DD-1974-C5C0-6F69CCEF129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239BC91-9252-E29F-79A6-940877E1C38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A8F302B-AB2E-7F20-E28B-8AE3243F25E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B4CD4F0-6116-B687-83B2-B4C3C43692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EF1DF9-270C-77DE-44A6-673EBFC0D30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0455D5E-F9A5-DFF2-5D6B-C10468FE97A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2110383-7548-DAE4-4F77-0C83038163D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131AB4-D990-C994-5920-D3E1702BBE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EF63F0-A7BE-4042-8362-DE3535E90F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C3B60E2-2EF4-027E-6C1A-0344894DCFC1}"/>
              </a:ext>
            </a:extLst>
          </p:cNvPr>
          <p:cNvSpPr txBox="1"/>
          <p:nvPr/>
        </p:nvSpPr>
        <p:spPr>
          <a:xfrm>
            <a:off x="415914" y="619028"/>
            <a:ext cx="995338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2.2: Describir los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Resultado 2.2.1: Informe de descripción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Verificación de tipos y valores de atributos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Análisis volumétrico de los datos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Identificación de los datos y el método de captura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Realización de análisis estadísticos básicos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Elaboración de informes con tablas y sus relaciones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del volumen de datos, número de múltiplos y complejidad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específica de entradas de texto libre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8F0A66-6371-DBA6-2DCB-EADA72D5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828" y="1395304"/>
            <a:ext cx="3238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88AD-B6B8-72F5-DFAF-02CB10CE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8A9D09-5DF1-0335-454D-3767DD24DE13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731110-2DCE-2456-5FD7-10162FD6951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1F7F5D4-41E7-486F-0A41-2BFC97527D8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A4BF75D-9C8C-C942-F366-FC72CB1C326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E22CBCA6-CD76-80A2-9491-DFB81C1770A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6C92A32-9F83-C5DA-3236-9B9E501C629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76C6D4B-9C43-4783-A5D6-59898A245EF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8C15474-1CA4-14D3-9975-6782E4EB076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DD8FED-6359-66EB-E185-C448CBF2434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69391C1-9B24-D2A3-1D4C-6F5BE4083D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4DD9954D-7E38-010D-2864-7D7DA982F498}"/>
              </a:ext>
            </a:extLst>
          </p:cNvPr>
          <p:cNvSpPr txBox="1"/>
          <p:nvPr/>
        </p:nvSpPr>
        <p:spPr>
          <a:xfrm>
            <a:off x="472801" y="1821567"/>
            <a:ext cx="1223735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Los conjuntos de datos se componen de objetos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Un objeto de datos representa una entidad.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Ejemplos: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de ventas: clientes, artículos de la tienda, las ventas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médicos: los pacientes, los tratamientos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de la universidad: estudiantes, profesores, cursos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También se llama muestras, ejemplos, instancias, los puntos de datos, objetos, tuplas.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Los objetos de datos se describen por atributos.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filas de bases de datos -&gt; objetos de datos; columnas -&gt; Atributos.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BD45D7-1CC3-4935-F0A7-D0B70DFD72FF}"/>
              </a:ext>
            </a:extLst>
          </p:cNvPr>
          <p:cNvSpPr txBox="1"/>
          <p:nvPr/>
        </p:nvSpPr>
        <p:spPr>
          <a:xfrm>
            <a:off x="989838" y="968983"/>
            <a:ext cx="6862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latin typeface="Poppins" panose="00000500000000000000" pitchFamily="2" charset="0"/>
                <a:cs typeface="Poppins" panose="00000500000000000000" pitchFamily="2" charset="0"/>
              </a:rPr>
              <a:t>Objetos de datos</a:t>
            </a:r>
          </a:p>
        </p:txBody>
      </p:sp>
    </p:spTree>
    <p:extLst>
      <p:ext uri="{BB962C8B-B14F-4D97-AF65-F5344CB8AC3E}">
        <p14:creationId xmlns:p14="http://schemas.microsoft.com/office/powerpoint/2010/main" val="165928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132C-DEF1-FEA5-409D-6CC49E60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0FE1B8-CFA6-6164-14A1-A086B0651D5D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BDC3397-54E4-9212-DD24-4A0668CC9951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1BE3849-DEC0-80DD-E718-C4C7D5A2358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ADA39BD-48D7-B389-9EB4-D2D061880EE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C0B2EE2-317B-C877-DB8F-81D8D00035E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F548C4-ABC6-CA4A-4470-ED0496A5949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AB5870-8474-6FD5-C6F3-BB682846312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195CCBC-FB2C-5F22-95E0-B7553B3FF73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F6C50D5-12F6-FE54-26FD-96515E871B6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FECC3F1-8074-C72D-B349-BF2DA389EE8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7194BFD9-351B-52D8-E643-1E063AE1F3C6}"/>
              </a:ext>
            </a:extLst>
          </p:cNvPr>
          <p:cNvSpPr txBox="1"/>
          <p:nvPr/>
        </p:nvSpPr>
        <p:spPr>
          <a:xfrm>
            <a:off x="1088136" y="2215134"/>
            <a:ext cx="10186416" cy="639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82" marR="0" lvl="0" indent="-428682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Atributo</a:t>
            </a:r>
            <a:r>
              <a:rPr kumimoji="0" lang="es-CO" sz="3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 (o dimensiones, características, variables): un campo de datos, lo que representa una característica o función de un objeto de datos.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Por ejemplo, _ID cliente, nombre, dirección</a:t>
            </a:r>
          </a:p>
          <a:p>
            <a:pPr marL="995092" marR="0" lvl="1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es-CO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anose="00000500000000000000" pitchFamily="2" charset="0"/>
              <a:ea typeface="Calibri"/>
              <a:cs typeface="Poppins" panose="00000500000000000000" pitchFamily="2" charset="0"/>
              <a:sym typeface="Calibri"/>
            </a:endParaRPr>
          </a:p>
          <a:p>
            <a:pPr marL="428682" marR="0" lvl="0" indent="-428682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Tipos</a:t>
            </a:r>
            <a:r>
              <a:rPr kumimoji="0" lang="es-CO" sz="3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: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Nominal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Binario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Numérico: cuantitativa</a:t>
            </a:r>
          </a:p>
          <a:p>
            <a:pPr marL="1959592" marR="0" lvl="2" indent="-428682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Escala del intervalo</a:t>
            </a:r>
          </a:p>
          <a:p>
            <a:pPr marL="1959592" marR="0" lvl="2" indent="-428682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Relación de escalado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3D46B0-8CD8-32DC-60E3-3FB1CE317C02}"/>
              </a:ext>
            </a:extLst>
          </p:cNvPr>
          <p:cNvSpPr txBox="1"/>
          <p:nvPr/>
        </p:nvSpPr>
        <p:spPr>
          <a:xfrm>
            <a:off x="1154430" y="774444"/>
            <a:ext cx="6862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>
                <a:latin typeface="Poppins" panose="00000500000000000000" pitchFamily="2" charset="0"/>
                <a:cs typeface="Poppins" panose="00000500000000000000" pitchFamily="2" charset="0"/>
              </a:rPr>
              <a:t>Atributos</a:t>
            </a:r>
            <a:endParaRPr lang="es-CO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7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5C12-0AB7-350D-FC45-802A23C8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1E3487-D53C-1ADD-4DEC-1E7BA16D1647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8D8638D-0796-9502-38F2-D9D02FF5D15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8C1CA6D-0A64-0899-089D-CEADD1818B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193E14A-76F9-D35D-6146-5BD53E90003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1F53399-2075-CEA2-71D9-39A512E244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661716-D190-9A0D-4C79-3FE20BD63E2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3956BBD-9DF3-AA80-AD54-85E644E1A1E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AF847EB-EC95-2037-201B-712945D83C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CB2EAC5-54BF-53E4-5A8E-0C5ABE6BF3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6B973F2-A036-80D9-1525-FC323BC3FC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669A2458-AC8E-F289-9572-D50B688EB06D}"/>
              </a:ext>
            </a:extLst>
          </p:cNvPr>
          <p:cNvSpPr txBox="1">
            <a:spLocks/>
          </p:cNvSpPr>
          <p:nvPr/>
        </p:nvSpPr>
        <p:spPr>
          <a:xfrm>
            <a:off x="-131000" y="3365598"/>
            <a:ext cx="5759132" cy="31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1D (Secuencias)                  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Temporales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2D (Mapas)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3D (Formas)</a:t>
            </a:r>
            <a:br>
              <a:rPr lang="es-CO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56EF64-11E1-7927-0BF6-92B7C0FD3BFF}"/>
              </a:ext>
            </a:extLst>
          </p:cNvPr>
          <p:cNvSpPr txBox="1">
            <a:spLocks/>
          </p:cNvSpPr>
          <p:nvPr/>
        </p:nvSpPr>
        <p:spPr>
          <a:xfrm>
            <a:off x="6981477" y="3523179"/>
            <a:ext cx="4467431" cy="2489345"/>
          </a:xfrm>
          <a:prstGeom prst="rect">
            <a:avLst/>
          </a:prstGeom>
        </p:spPr>
        <p:txBody>
          <a:bodyPr vert="horz" lIns="122467" tIns="61234" rIns="122467" bIns="61234" rtlCol="0">
            <a:no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dirty="0" err="1"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 (Relacionales)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Arboles(Jerárquicos)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Redes (Grafos)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¿Otros?</a:t>
            </a:r>
            <a:br>
              <a:rPr lang="en-US" sz="3600" dirty="0"/>
            </a:br>
            <a:endParaRPr lang="es-CO" sz="3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9929A2-5D88-AFF4-88D8-39B008E8FDA1}"/>
              </a:ext>
            </a:extLst>
          </p:cNvPr>
          <p:cNvSpPr txBox="1"/>
          <p:nvPr/>
        </p:nvSpPr>
        <p:spPr>
          <a:xfrm>
            <a:off x="1593342" y="1085124"/>
            <a:ext cx="6862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Tipos de datos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6E293E-1B92-CD58-F078-5BD43823F9B6}"/>
              </a:ext>
            </a:extLst>
          </p:cNvPr>
          <p:cNvSpPr/>
          <p:nvPr/>
        </p:nvSpPr>
        <p:spPr>
          <a:xfrm>
            <a:off x="792276" y="7750545"/>
            <a:ext cx="1249178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err="1">
                <a:latin typeface="Poppins" panose="00000500000000000000" pitchFamily="2" charset="0"/>
                <a:cs typeface="Poppins" panose="00000500000000000000" pitchFamily="2" charset="0"/>
              </a:rPr>
              <a:t>Shneiderman</a:t>
            </a:r>
            <a:r>
              <a:rPr lang="en-US" sz="2100" dirty="0">
                <a:latin typeface="Poppins" panose="00000500000000000000" pitchFamily="2" charset="0"/>
                <a:cs typeface="Poppins" panose="00000500000000000000" pitchFamily="2" charset="0"/>
              </a:rPr>
              <a:t>, B. (1996).The Eyes Have It: A Task by Data Type Taxonomy for Information Visualization</a:t>
            </a:r>
            <a:b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CO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9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EA3DE-6E6C-CF2A-F7AA-1E7C5E5E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44FFC4-5087-5F01-FFDC-2468622E12F6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23043A3-5E24-909F-2EB2-F2C55E1EAF20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78D81BB-0323-C1D5-6C40-7BE7F04D7CE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00818-23FD-385B-EF10-21E37F7AB03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609D830A-04FB-A47A-7BFD-DC6868DE858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E2F4E0-B7B6-605B-BEC3-4EA3A8D4990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2A6AE1C-FD9F-27D7-BF03-D58C9BBA9E7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0630126-44F5-AE9B-F03C-FA860E3D018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237421-E9C8-EF67-B031-FE773C32748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7C29D6C-C6E6-C0AE-71A8-F4A26025BA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BFDA46F-B270-42E6-BD5A-1678D6C6F157}"/>
              </a:ext>
            </a:extLst>
          </p:cNvPr>
          <p:cNvSpPr txBox="1"/>
          <p:nvPr/>
        </p:nvSpPr>
        <p:spPr>
          <a:xfrm>
            <a:off x="2002536" y="3960941"/>
            <a:ext cx="94343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dirty="0">
                <a:latin typeface="Poppins" panose="00000500000000000000" pitchFamily="2" charset="0"/>
                <a:cs typeface="Poppins" panose="00000500000000000000" pitchFamily="2" charset="0"/>
              </a:rPr>
              <a:t>La semántica de datos</a:t>
            </a:r>
            <a:r>
              <a:rPr lang="es-CO" sz="2400" dirty="0">
                <a:latin typeface="Poppins" panose="00000500000000000000" pitchFamily="2" charset="0"/>
                <a:cs typeface="Poppins" panose="00000500000000000000" pitchFamily="2" charset="0"/>
              </a:rPr>
              <a:t>: El mundo real de lo que significa por ejemplo, nombre de la empresa, día del mes, la altura de la persona, etc.</a:t>
            </a:r>
          </a:p>
          <a:p>
            <a:pPr algn="just"/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CO" sz="2400" b="1" dirty="0">
                <a:latin typeface="Poppins" panose="00000500000000000000" pitchFamily="2" charset="0"/>
                <a:cs typeface="Poppins" panose="00000500000000000000" pitchFamily="2" charset="0"/>
              </a:rPr>
              <a:t>Tipo de datos</a:t>
            </a:r>
            <a:r>
              <a:rPr lang="es-CO" sz="2400" dirty="0">
                <a:latin typeface="Poppins" panose="00000500000000000000" pitchFamily="2" charset="0"/>
                <a:cs typeface="Poppins" panose="00000500000000000000" pitchFamily="2" charset="0"/>
              </a:rPr>
              <a:t>: La interpretación en términos de escalas de mediciones por ejemplo, la cantidad o categoría, operaciones matemáticas sensibles, estructura de datos, etc.</a:t>
            </a:r>
          </a:p>
        </p:txBody>
      </p:sp>
      <p:sp>
        <p:nvSpPr>
          <p:cNvPr id="5" name="Título 4"/>
          <p:cNvSpPr txBox="1">
            <a:spLocks/>
          </p:cNvSpPr>
          <p:nvPr/>
        </p:nvSpPr>
        <p:spPr>
          <a:xfrm>
            <a:off x="547114" y="832278"/>
            <a:ext cx="12557485" cy="112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Semántica VS Tipo</a:t>
            </a:r>
          </a:p>
        </p:txBody>
      </p:sp>
    </p:spTree>
    <p:extLst>
      <p:ext uri="{BB962C8B-B14F-4D97-AF65-F5344CB8AC3E}">
        <p14:creationId xmlns:p14="http://schemas.microsoft.com/office/powerpoint/2010/main" val="219746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A94-85D5-BD7E-3BA1-D5FD9E7B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8BEC52-7E5E-D7C9-95C4-5D3E056A6519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9D9B49-DB4F-88A3-CE2C-A57A7E1F0F9D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3147DC8-DC2A-2377-A021-95248C5A498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0D93F48-801A-5269-D566-7F8B280DE9A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6805609-1363-3841-BE58-BE3D1DB99C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D52BC58-A546-FDA4-9EC4-EDA94AB472C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693A4D3-68C9-8D3E-9525-65D5CA3C5A0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A7EEF99-E046-6FBE-8A04-A6FFB39E141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25F4A7B-DC3A-5639-28D9-102F7C8E630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92A8E8F-28EF-AFB4-5C48-8F09BCF5223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05111A5-0968-B96F-6B46-B14E99B11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79" y="1692980"/>
            <a:ext cx="11050698" cy="5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5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4F2FF-2FC5-A809-DFD1-549DED7F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E9A92F-84E9-E1D0-434E-C7728E57AA3B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4151296-F81B-2CA4-3DF8-793487AF9C8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4092171-F5EC-BD48-EC55-F13263317FF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94356A8B-3947-3284-E62D-95CD1A5E2F0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9004E0D-63F0-427A-2962-AD1451951F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665F8B-1BE1-4FA3-A46E-28267297D22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6B5BC60-D02C-474A-D3DD-7DE5E5EAE76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1AA101F-1776-31F1-9D32-7F80F3AF9D4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08D980-147D-62C1-1CFB-91DF4CF4542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5FFD39-1C82-2288-26C2-3457FD8C54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461D8E3-81CB-4B6C-8600-E946835AF3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9"/>
          <a:stretch/>
        </p:blipFill>
        <p:spPr>
          <a:xfrm>
            <a:off x="1004152" y="2436347"/>
            <a:ext cx="11137950" cy="5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1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EC2D-CC15-1BC1-30D0-D14EFB62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2E2753-61EF-6902-23C1-D1188C235BF8}"/>
              </a:ext>
            </a:extLst>
          </p:cNvPr>
          <p:cNvSpPr/>
          <p:nvPr/>
        </p:nvSpPr>
        <p:spPr>
          <a:xfrm>
            <a:off x="11893986" y="19713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7B99F0-DF08-043E-32EA-0700AFA8089F}"/>
              </a:ext>
            </a:extLst>
          </p:cNvPr>
          <p:cNvGrpSpPr/>
          <p:nvPr/>
        </p:nvGrpSpPr>
        <p:grpSpPr>
          <a:xfrm>
            <a:off x="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14AE4B9-3FFA-A795-90E9-B1B001AB8F1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0CA364-AB4C-4622-BFF6-E8AD30030B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DF0665E-10AB-9040-B06E-B406849BFD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C060FF-E0B3-88DE-D40A-36B9D6BC891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CC9AE82-8B1D-D875-E75A-B6962ACD39C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C0CE72D-58F6-0C19-D2FB-83BCC72F7EC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0A2E158-AC94-3BA6-6C2D-75D53DCCA4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7578B53-3142-A744-FED6-B5A8AF9A0B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0DC911-3CE3-067B-1826-0882AB709803}"/>
              </a:ext>
            </a:extLst>
          </p:cNvPr>
          <p:cNvSpPr txBox="1"/>
          <p:nvPr/>
        </p:nvSpPr>
        <p:spPr>
          <a:xfrm>
            <a:off x="2089276" y="619028"/>
            <a:ext cx="1038314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Agenda</a:t>
            </a: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CRISP-DM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ASUM-DM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Principios de </a:t>
            </a:r>
            <a:r>
              <a:rPr lang="es-ES" sz="3600" b="1" dirty="0" err="1">
                <a:latin typeface="Poppins 1 Bold" panose="020B0604020202020204" charset="0"/>
                <a:cs typeface="Poppins 1 Bold" panose="020B0604020202020204" charset="0"/>
              </a:rPr>
              <a:t>MLOps</a:t>
            </a:r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CO" sz="3600" dirty="0"/>
          </a:p>
          <a:p>
            <a:pPr lvl="0"/>
            <a:endParaRPr lang="es-CO" sz="36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482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BC9B-AF56-C06B-E1A9-BF4AE4A4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2F544B-222A-AACC-B03B-A433B22A1EB3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BEDFB76-D2BD-465A-FF3A-BEEAFB4376D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7356BEE-3A1B-33D7-B8C8-95A105F9F80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80A1E33-828F-D8C8-10E3-DF88A318BE2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FD02DA7-FAC6-5973-6B01-8993292EE3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3D3827-83BF-4F55-452D-E59C643576F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A6A2587-CC62-AF48-32E0-74D29867965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3FF6972-303C-D35A-F17B-68346068616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80241E0-0A0F-3CFB-10CC-404E87970ED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D20A2BF-C7ED-EBFE-0598-C525FC85AB2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5BE4F38-581D-1E57-CC07-76E7441BA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92" y="2220159"/>
            <a:ext cx="12668586" cy="71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D978-236E-51B3-49BE-37954460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006198-6F41-A692-863A-4EADD399D711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13FB415-EFEF-CA00-3E03-61520951E77B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FA4592D-6F9C-576B-6AE2-A2648760547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6D56495-170D-32CB-1E7B-3BDDD782F49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0653F01-197F-4EED-60A3-970C25870E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B7F4B5-14BC-82E8-C159-558ED953F0E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CD66E7-758F-A10B-1EBC-867C9C45D43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8618E3F-E434-E5E9-23CC-2C990498D3A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3BB65D-EE34-8300-6704-F412A1B67A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6D528A2-5888-89C3-12B4-98FB020AC4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485228E-B215-750B-9E88-1E18F0ADC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" y="1285540"/>
            <a:ext cx="12805791" cy="65584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8E41E0E-20EE-883E-1A0C-F216146E64CF}"/>
              </a:ext>
            </a:extLst>
          </p:cNvPr>
          <p:cNvSpPr/>
          <p:nvPr/>
        </p:nvSpPr>
        <p:spPr>
          <a:xfrm>
            <a:off x="0" y="1285540"/>
            <a:ext cx="12805791" cy="27975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s-CO" sz="1050"/>
          </a:p>
        </p:txBody>
      </p:sp>
      <p:sp>
        <p:nvSpPr>
          <p:cNvPr id="15" name="Rectángulo redondeado 7">
            <a:extLst>
              <a:ext uri="{FF2B5EF4-FFF2-40B4-BE49-F238E27FC236}">
                <a16:creationId xmlns:a16="http://schemas.microsoft.com/office/drawing/2014/main" id="{86BF8F83-82C3-A382-D7E5-8EE217D11AFE}"/>
              </a:ext>
            </a:extLst>
          </p:cNvPr>
          <p:cNvSpPr/>
          <p:nvPr/>
        </p:nvSpPr>
        <p:spPr>
          <a:xfrm>
            <a:off x="7296837" y="1765391"/>
            <a:ext cx="1991644" cy="742647"/>
          </a:xfrm>
          <a:prstGeom prst="roundRect">
            <a:avLst>
              <a:gd name="adj" fmla="val 18632"/>
            </a:avLst>
          </a:prstGeom>
          <a:solidFill>
            <a:schemeClr val="bg1"/>
          </a:solidFill>
          <a:ln w="76200" cmpd="sng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s-CO" sz="10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Semántica</a:t>
            </a:r>
          </a:p>
        </p:txBody>
      </p:sp>
    </p:spTree>
    <p:extLst>
      <p:ext uri="{BB962C8B-B14F-4D97-AF65-F5344CB8AC3E}">
        <p14:creationId xmlns:p14="http://schemas.microsoft.com/office/powerpoint/2010/main" val="412482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2080-D749-B5C7-DAC0-F2639202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9F1C6-4C13-C0FB-64E5-E6E32C223263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21987E5-2D7B-9CAB-E6EE-75A14DB3D50E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354B5F6-AC02-D70D-772A-6B3293E662D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6A27808-8461-D413-E5D6-B98FD606F68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9465323-0709-00CE-BC23-490535B5AA4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72C2484-B6A9-6528-AD01-37A86824BB5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51E2AD2-E95F-DE76-5C33-D512B7999E3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F08E567-C3BB-F855-100F-57520B3D573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6569FDF-F649-13BC-32C9-DE20699F51F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103FFC4-F0CA-5DE0-9FF4-450B56F0AD3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CFC0404-095C-E1E3-B164-614875D9B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8" y="1317171"/>
            <a:ext cx="13240512" cy="655849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02A55AB-7441-C3FE-6540-DDF7FF14A160}"/>
              </a:ext>
            </a:extLst>
          </p:cNvPr>
          <p:cNvSpPr/>
          <p:nvPr/>
        </p:nvSpPr>
        <p:spPr>
          <a:xfrm>
            <a:off x="82265" y="5175131"/>
            <a:ext cx="13333064" cy="27975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s-CO" sz="1050"/>
          </a:p>
        </p:txBody>
      </p:sp>
      <p:sp>
        <p:nvSpPr>
          <p:cNvPr id="5" name="Rectángulo redondeado 7">
            <a:extLst>
              <a:ext uri="{FF2B5EF4-FFF2-40B4-BE49-F238E27FC236}">
                <a16:creationId xmlns:a16="http://schemas.microsoft.com/office/drawing/2014/main" id="{D0F682B1-1AEA-B4A8-A51B-088A688E893F}"/>
              </a:ext>
            </a:extLst>
          </p:cNvPr>
          <p:cNvSpPr/>
          <p:nvPr/>
        </p:nvSpPr>
        <p:spPr>
          <a:xfrm>
            <a:off x="6333294" y="4168152"/>
            <a:ext cx="1922600" cy="742647"/>
          </a:xfrm>
          <a:prstGeom prst="roundRect">
            <a:avLst>
              <a:gd name="adj" fmla="val 18632"/>
            </a:avLst>
          </a:prstGeom>
          <a:solidFill>
            <a:schemeClr val="bg1"/>
          </a:solidFill>
          <a:ln w="76200" cmpd="sng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s-CO" sz="10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Registro</a:t>
            </a:r>
          </a:p>
        </p:txBody>
      </p:sp>
    </p:spTree>
    <p:extLst>
      <p:ext uri="{BB962C8B-B14F-4D97-AF65-F5344CB8AC3E}">
        <p14:creationId xmlns:p14="http://schemas.microsoft.com/office/powerpoint/2010/main" val="63027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9D43-7237-C515-2AB4-9E6E6C51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5F27B3-AE0C-B63E-18B1-09D5DC26C3E1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BF36CCA-A419-3742-367F-579F884710D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6D253E7-D237-5B06-B74C-62D8E540118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CC5F6F4-2B6F-933A-A3A1-C7D2740DBB0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9484C3AC-9533-247C-5230-0CF1607B24E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92C5A5-2BA3-E67C-25DD-2643418366C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6A7E321-9AB5-870E-5266-47207076FF8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04057CE-6F04-3465-5B41-B4EF22141DD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5F3807C-7078-B439-7C45-F3CD2CAE671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9702CF1-19B6-3D57-6B10-F790754C7D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724EC2E-B80D-F4DB-E1B7-DC4B21431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5540"/>
            <a:ext cx="13185647" cy="6558494"/>
          </a:xfrm>
          <a:prstGeom prst="rect">
            <a:avLst/>
          </a:prstGeom>
        </p:spPr>
      </p:pic>
      <p:sp>
        <p:nvSpPr>
          <p:cNvPr id="4" name="Rectángulo redondeado 7">
            <a:extLst>
              <a:ext uri="{FF2B5EF4-FFF2-40B4-BE49-F238E27FC236}">
                <a16:creationId xmlns:a16="http://schemas.microsoft.com/office/drawing/2014/main" id="{2F09AA83-02F5-66D2-F659-7A0289C6108F}"/>
              </a:ext>
            </a:extLst>
          </p:cNvPr>
          <p:cNvSpPr/>
          <p:nvPr/>
        </p:nvSpPr>
        <p:spPr>
          <a:xfrm>
            <a:off x="3178521" y="3118099"/>
            <a:ext cx="1914634" cy="742647"/>
          </a:xfrm>
          <a:prstGeom prst="roundRect">
            <a:avLst>
              <a:gd name="adj" fmla="val 18632"/>
            </a:avLst>
          </a:prstGeom>
          <a:solidFill>
            <a:schemeClr val="bg1"/>
          </a:solidFill>
          <a:ln w="76200" cmpd="sng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s-CO" sz="10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Atributo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032625E-3B1C-5400-BE4E-8EDD96281DCA}"/>
              </a:ext>
            </a:extLst>
          </p:cNvPr>
          <p:cNvSpPr/>
          <p:nvPr/>
        </p:nvSpPr>
        <p:spPr>
          <a:xfrm>
            <a:off x="2334603" y="2375453"/>
            <a:ext cx="45719" cy="34292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s-CO" sz="105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33979E6-B488-5CCE-F4C8-BD06EE2C07B4}"/>
              </a:ext>
            </a:extLst>
          </p:cNvPr>
          <p:cNvSpPr/>
          <p:nvPr/>
        </p:nvSpPr>
        <p:spPr>
          <a:xfrm>
            <a:off x="1895767" y="1285541"/>
            <a:ext cx="811285" cy="665976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s-CO" sz="1050"/>
          </a:p>
        </p:txBody>
      </p:sp>
    </p:spTree>
    <p:extLst>
      <p:ext uri="{BB962C8B-B14F-4D97-AF65-F5344CB8AC3E}">
        <p14:creationId xmlns:p14="http://schemas.microsoft.com/office/powerpoint/2010/main" val="96529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BF80-3B5F-0BDA-FEAE-C2A56596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C2F6DA-E674-5FA0-03EA-B94FA9929C92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A43F24D-8D36-1978-454A-23BF76B93B0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EBA046C-7E7F-601F-1B8E-2144E250266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FA78570-87B5-1351-A212-7FF879D708E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7860FB9-C15A-D4C1-E6E0-44E9F2F968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F592C8E-17FF-CDE1-8826-F8F7F35BEF5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F8E4B98-3462-62F8-197D-92B523B0BA5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CDE4F1F-F0EE-D45A-81C4-F6A32E1EE0B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F3C7A3F-FB05-3CF0-4A3F-19DF68648F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AF145AA-5F0D-005D-D91F-C2FEC260332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B67E17B-407E-47DB-6A1B-009F2FEF0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19" y="1285540"/>
            <a:ext cx="12529223" cy="6558494"/>
          </a:xfrm>
          <a:prstGeom prst="rect">
            <a:avLst/>
          </a:prstGeom>
        </p:spPr>
      </p:pic>
      <p:sp>
        <p:nvSpPr>
          <p:cNvPr id="4" name="Rectángulo redondeado 7">
            <a:extLst>
              <a:ext uri="{FF2B5EF4-FFF2-40B4-BE49-F238E27FC236}">
                <a16:creationId xmlns:a16="http://schemas.microsoft.com/office/drawing/2014/main" id="{7EC53E79-835A-03E8-FA28-88BBEEEA81FC}"/>
              </a:ext>
            </a:extLst>
          </p:cNvPr>
          <p:cNvSpPr/>
          <p:nvPr/>
        </p:nvSpPr>
        <p:spPr>
          <a:xfrm>
            <a:off x="5776774" y="4097043"/>
            <a:ext cx="2497707" cy="1451537"/>
          </a:xfrm>
          <a:prstGeom prst="roundRect">
            <a:avLst>
              <a:gd name="adj" fmla="val 18632"/>
            </a:avLst>
          </a:prstGeom>
          <a:solidFill>
            <a:schemeClr val="bg1"/>
          </a:solidFill>
          <a:ln w="76200" cmpd="sng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s-CO" sz="105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1= Cuantitativo</a:t>
            </a:r>
          </a:p>
          <a:p>
            <a:r>
              <a:rPr kumimoji="1" lang="es-CO" sz="1050" b="1" dirty="0">
                <a:ln/>
                <a:solidFill>
                  <a:srgbClr val="4AA80A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2= Ordinal</a:t>
            </a:r>
          </a:p>
          <a:p>
            <a:r>
              <a:rPr kumimoji="1" lang="es-CO" sz="1050" b="1" dirty="0">
                <a:ln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3= Nominal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4E4C5C-DF37-4392-3135-7B64247710D8}"/>
              </a:ext>
            </a:extLst>
          </p:cNvPr>
          <p:cNvSpPr/>
          <p:nvPr/>
        </p:nvSpPr>
        <p:spPr>
          <a:xfrm>
            <a:off x="2334604" y="2375453"/>
            <a:ext cx="45719" cy="34292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3" rIns="68586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s-CO" sz="105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ECB8C31-B20B-45E8-C4A5-A9DC03441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" t="3186"/>
          <a:stretch/>
        </p:blipFill>
        <p:spPr>
          <a:xfrm>
            <a:off x="599284" y="7945305"/>
            <a:ext cx="12272681" cy="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880D-ED18-8245-EB5F-E9CE2412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730C8F8-E261-26C4-F89C-74C4547B81E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13BF89E-4BBE-8E30-D9B6-2923C4DAE1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6BA6F5F-C53E-4FCF-10A3-43622676FFD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9EDC6A5-565A-999E-5692-34FDBD33BA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C04E51-BCD1-28F0-EB2A-3967E725F79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D2A02D7-6CF2-ECA4-4B41-424365C98FF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FD6A07-0523-399C-1903-4AF80D83E7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1D31AA-A903-FBBC-6B86-D3648D8454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B182FA4-F7D6-9C1E-409A-BB9BE2478A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497D844-324A-BC42-BB4F-5DDF2C9F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5" y="1081005"/>
            <a:ext cx="5798416" cy="345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134CECD-0A9D-E9E1-978E-897F818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6" y="5746511"/>
            <a:ext cx="5431536" cy="2789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92EEC0F-CED0-459F-162F-159E6B674951}"/>
              </a:ext>
            </a:extLst>
          </p:cNvPr>
          <p:cNvSpPr txBox="1"/>
          <p:nvPr/>
        </p:nvSpPr>
        <p:spPr>
          <a:xfrm>
            <a:off x="6301328" y="619028"/>
            <a:ext cx="6986017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Conclusiones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Cardinalidad baja y dominio claro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tiene ~11 categorías y una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clase dominante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restante”) muy por encima del resto (luego 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WA”, “Campaña …”; los demás son marginales).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Riesgo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desequilibrio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análisis/modelos; conviene agrupar “colas largas” en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usar pesos.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 nulos… pero con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Normalizar "", " " -&gt;NULL.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Alta correlación entre campos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motivo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servicio -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caracteristica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(+otros),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numcontacto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imagen (+otro).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 / colinealidad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posible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fuga de información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si se predice algo relacionado con servicio. Debe seleccionarse una sola variable por clúster o justificar su uso.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Muchos campos desbalanceados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(~86%), ruta (~81%), ciudad (~79%), correo (~59%),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(~53%),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last_state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(~52%), cedula (~53%).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Métricas por clase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recall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precision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macro),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resampling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; particiones estratificadas.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Memoria/volumen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ocupa ~2.3 MiB y la longitud típica del valor es mediana ≈19 : buen candidato 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codificación categórica estable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enum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lookup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Acciones de ingeniería de datos Limpieza/estandarización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Trim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lower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normalización de tildes; mapear valores raros a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Convertir cadenas vacías a NULL y registrar como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Contrato de datos (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dbt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/GE)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Regla de integridad: si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"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WA" ⇒ fuente = "digital".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Test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unicidad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id_conversacion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timestamp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para evitar duplicados.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corr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Medir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Cramér’s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V /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Theil’s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U entre (motivo, servicio,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característica)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quedarse con 1–2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(o construir una dimensión jerárquica única servicio_nivel1/nivel2).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Desbalance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SMOTE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(si aplica) y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split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estratificado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por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En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reporting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usar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tasas por 1k eventos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para campos muy sesgados.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Modelado/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Reducir cardinalidad: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tipo_mensaje_grupo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{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click_to_wa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campaña, plantilla,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}.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One-hot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/target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para categorías principales;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como catch-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Gobernanza/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observabilidad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Monitorear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de categorías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(aparición de nuevos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frecuencia de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Alertas si la clase dominante de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&gt; 90% en la última semana.</a:t>
            </a:r>
          </a:p>
        </p:txBody>
      </p:sp>
    </p:spTree>
    <p:extLst>
      <p:ext uri="{BB962C8B-B14F-4D97-AF65-F5344CB8AC3E}">
        <p14:creationId xmlns:p14="http://schemas.microsoft.com/office/powerpoint/2010/main" val="2472674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F616-DD30-F957-8F40-1B3A7D3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E1F4EB-C935-BE5E-62BA-F906C90A348A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3CE2DDD-2CA8-ED82-1386-CAFA99C5F648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9EDEF3F-6D32-C579-13CA-CA36F9976B3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41F4678-07AD-723D-AD28-BD24981CC9E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B161A53-0B71-19EC-CCD4-0A683816C3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31AC0B-9201-9BD7-5DDE-DB8629F2DC7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CF6A19B-8340-C956-3DFA-12F8EA4C7A9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DCF7CEC-FB53-5AAA-7B63-BAEBC23B82E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D5E53E9-A356-941E-A1D0-B18F0CBA951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5840FB0-668C-F550-D623-B3942E4E3C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7027DFF-DEBD-07EE-AFAF-3CD762B0AE64}"/>
              </a:ext>
            </a:extLst>
          </p:cNvPr>
          <p:cNvSpPr txBox="1"/>
          <p:nvPr/>
        </p:nvSpPr>
        <p:spPr>
          <a:xfrm>
            <a:off x="658368" y="862079"/>
            <a:ext cx="8695944" cy="892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2. Comprensión de datos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Tarea 2.4: Verificar la calidad de los datos: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Salida 2.4.1: Informe de calidad de los datos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- Revisar los atributos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Identificar valores especiales y catalogar su significado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cobertura (p. ej., ¿están representados todos los valores posibles?)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que los significados de los atributos y los valores que contienen sean coherentes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Identificar atributos faltantes y campos vacíos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Determinar el significado de los datos faltantes. ¿Por qué faltan?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Buscar atributos con valores diferentes que tengan significados similares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(ej., "bajo en grasa" vs. "dieta", usado en diferentes lugares/momentos)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ortografía y el formato de los valores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Comprobar si hay desviaciones y determinar si se trata de ruido o si podrían indicar un fenómeno interesante.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plausibilidad de los valores(p. ej., que todos los campos tengan valores iguales o casi iguales).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Revisar los atributos que den respuestas que contradigan el sentido común (p. ej., adolescentes con altos ingresos, a menos que el conjunto de datos contenga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influencers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 YouTube o millonarios de startups).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delimitador utilizado y la coherencia entre los atributos.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número de campos en cada registro para ver si coinciden.</a:t>
            </a:r>
            <a:br>
              <a:rPr lang="en-US" dirty="0"/>
            </a:b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B458D-CEFB-520C-B0CE-4E672F45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610" y="763222"/>
            <a:ext cx="325800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90C8-1558-4AAC-6010-CD61AD84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E8521C-5153-2010-CE26-05B7C55CCB4B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AF391F7-345D-A9AB-45D3-2EFDF39D95DE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056BA48-CD36-EF68-F9B4-4331E63FCBB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B8AC9E9-15A2-FF30-EF18-B667EB41C87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4595196-C8EE-11BC-5E95-A3A3FBCA24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4D39754-ABDF-752A-D63D-8D0C68C79C3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16A9201-0E29-5B48-63B1-719B8D224C5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DB7AA73-BCAE-B17F-F29C-C05A992158D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3BD8A8F-C50B-CA4A-4BCD-C3CBA676CC7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FD9D29F-C45C-EFFC-3632-AB7FA51246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DA81C36F-5736-46BA-C2E8-02627131F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740" y="125395"/>
            <a:ext cx="3258005" cy="1638529"/>
          </a:xfrm>
          <a:prstGeom prst="rect">
            <a:avLst/>
          </a:prstGeom>
        </p:spPr>
      </p:pic>
      <p:pic>
        <p:nvPicPr>
          <p:cNvPr id="1026" name="Picture 2" descr="Article content">
            <a:extLst>
              <a:ext uri="{FF2B5EF4-FFF2-40B4-BE49-F238E27FC236}">
                <a16:creationId xmlns:a16="http://schemas.microsoft.com/office/drawing/2014/main" id="{20733F3B-3039-CBC9-04CF-1CC4CCA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82" y="1946660"/>
            <a:ext cx="11256895" cy="66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80C4A-3D89-C602-BAB9-99612DD3F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02B9B8-65AB-921F-699A-082E5A68349F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4C99271-B313-86E9-E5AE-0E2EC7D475BF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84416FCA-D18C-ED9C-A1EE-5E5433CE1F9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5FB7430-EE50-0A43-14C6-C603E62A62B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2F63C96-85EE-5727-1E77-7408BEB3F8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725C68-D439-FC4F-DED3-500A5DD37D5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782902A-94D9-B427-AADF-035B36FDE81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438C791-266C-11ED-0B8B-8B185984CE2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F7A6DAA-C8E2-C77F-356C-99ADAAE06B9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7304CCD-8D78-C001-00FD-C8DD6B68E2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25675AB-3CF1-5500-C0BE-2AF59D3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87" y="968983"/>
            <a:ext cx="8045090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4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A183-FE5A-E7AC-4F87-4720B80EF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CFAC1A-B937-0915-DDCD-FAB1BF8E09D5}"/>
              </a:ext>
            </a:extLst>
          </p:cNvPr>
          <p:cNvSpPr/>
          <p:nvPr/>
        </p:nvSpPr>
        <p:spPr>
          <a:xfrm>
            <a:off x="11605115" y="922083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166414-9EDB-6951-7A89-6F5493352A94}"/>
              </a:ext>
            </a:extLst>
          </p:cNvPr>
          <p:cNvGrpSpPr/>
          <p:nvPr/>
        </p:nvGrpSpPr>
        <p:grpSpPr>
          <a:xfrm>
            <a:off x="13260498" y="-25137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A60148-0EF8-EA3A-CB46-19FFEA4FB5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B7369D6-C9C8-3A3E-955F-CA84308DCEE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E4EF59A-D52A-AEBB-376E-207B030EB38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CE5BF0-D06E-56B4-8E44-04D91B834F4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1D50321-8C98-18DA-FF39-5A2B9C3FE22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F9D006-79DE-F225-721C-59947578294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EA37F74-FAD7-CBEA-704D-7A629C9ADD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66C25F2-C54E-C29E-BC0F-ED40D12AE0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440AD02-D954-68E9-8202-EF0C542A2853}"/>
              </a:ext>
            </a:extLst>
          </p:cNvPr>
          <p:cNvSpPr txBox="1"/>
          <p:nvPr/>
        </p:nvSpPr>
        <p:spPr>
          <a:xfrm>
            <a:off x="676656" y="1071101"/>
            <a:ext cx="84582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3. Preparación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Tarea 3.3: Construcción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Salida 3.3.1: Atributos derivados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Transformación a diferentes tipos de atributos (agrupamiento, codificación 1 a n, etc.)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Determinación de si se debe normalizar algún atributo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(p. ej., algoritmo de agrupamiento k-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means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con edad e ingresos)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¿Cómo se pueden construir o imputar los atributos faltantes?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Determinación del tipo de construcción (p. ej., agregación, promedio, inducción)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Adición de nuevos atributos a los datos disponibles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Consideración de la adición de nueva información sobre la importancia relativa de los atributos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mediante la adición de nuevos atributos (p. ej., normalización ponderada)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7267D2A-679B-ACCD-B5B6-6DA101F3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616" y="788461"/>
            <a:ext cx="414395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29EE-1985-2225-31E2-050DC896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846FC-1099-F5A4-7D4D-94754DDF4519}"/>
              </a:ext>
            </a:extLst>
          </p:cNvPr>
          <p:cNvSpPr/>
          <p:nvPr/>
        </p:nvSpPr>
        <p:spPr>
          <a:xfrm>
            <a:off x="-473937" y="8773668"/>
            <a:ext cx="1656562" cy="1607056"/>
          </a:xfrm>
          <a:custGeom>
            <a:avLst/>
            <a:gdLst/>
            <a:ahLst/>
            <a:cxnLst/>
            <a:rect l="l" t="t" r="r" b="b"/>
            <a:pathLst>
              <a:path w="2052835" h="2064911">
                <a:moveTo>
                  <a:pt x="0" y="0"/>
                </a:moveTo>
                <a:lnTo>
                  <a:pt x="2052835" y="0"/>
                </a:lnTo>
                <a:lnTo>
                  <a:pt x="2052835" y="2064910"/>
                </a:lnTo>
                <a:lnTo>
                  <a:pt x="0" y="206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8" t="-49459" r="-26429" b="-59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33B88B-431D-F520-8A64-604BAC5A4F71}"/>
              </a:ext>
            </a:extLst>
          </p:cNvPr>
          <p:cNvSpPr/>
          <p:nvPr/>
        </p:nvSpPr>
        <p:spPr>
          <a:xfrm rot="-10800000">
            <a:off x="12108201" y="-403258"/>
            <a:ext cx="1607799" cy="1648365"/>
          </a:xfrm>
          <a:custGeom>
            <a:avLst/>
            <a:gdLst/>
            <a:ahLst/>
            <a:cxnLst/>
            <a:rect l="l" t="t" r="r" b="b"/>
            <a:pathLst>
              <a:path w="1607799" h="1648365">
                <a:moveTo>
                  <a:pt x="0" y="0"/>
                </a:moveTo>
                <a:lnTo>
                  <a:pt x="1607799" y="0"/>
                </a:lnTo>
                <a:lnTo>
                  <a:pt x="1607799" y="1648364"/>
                </a:lnTo>
                <a:lnTo>
                  <a:pt x="0" y="164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92" t="-49695" r="-28270" b="-6020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1D05F255-F2E3-68A0-D911-D29FFBA02339}"/>
              </a:ext>
            </a:extLst>
          </p:cNvPr>
          <p:cNvSpPr/>
          <p:nvPr/>
        </p:nvSpPr>
        <p:spPr>
          <a:xfrm>
            <a:off x="11077200" y="7848600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5397947" h="4972858">
                <a:moveTo>
                  <a:pt x="0" y="0"/>
                </a:moveTo>
                <a:lnTo>
                  <a:pt x="5397947" y="0"/>
                </a:lnTo>
                <a:lnTo>
                  <a:pt x="5397947" y="4972859"/>
                </a:lnTo>
                <a:lnTo>
                  <a:pt x="0" y="497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DCFA7-361F-02A9-70F0-6BC7CADA3C28}"/>
              </a:ext>
            </a:extLst>
          </p:cNvPr>
          <p:cNvSpPr txBox="1"/>
          <p:nvPr/>
        </p:nvSpPr>
        <p:spPr>
          <a:xfrm>
            <a:off x="1472565" y="1176701"/>
            <a:ext cx="1077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AC7EDC-080F-1443-83A6-FAC122FBE51E}"/>
              </a:ext>
            </a:extLst>
          </p:cNvPr>
          <p:cNvSpPr txBox="1"/>
          <p:nvPr/>
        </p:nvSpPr>
        <p:spPr>
          <a:xfrm>
            <a:off x="2843784" y="3584448"/>
            <a:ext cx="83941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Analizar algunas metodologías enfocadas en proyectos analíticos y como estas nos dan elementos para organizarnos mejor. 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Usaremos algunos estados de estas metodologías para repasar conceptos clave de la ingeniería de datos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Por ultimo, enfréntatenos los problemas de despliegue de modelos y como las metodologías y principios de MLOPS nos orientan para resolver dichas dificultades.</a:t>
            </a:r>
          </a:p>
        </p:txBody>
      </p:sp>
    </p:spTree>
    <p:extLst>
      <p:ext uri="{BB962C8B-B14F-4D97-AF65-F5344CB8AC3E}">
        <p14:creationId xmlns:p14="http://schemas.microsoft.com/office/powerpoint/2010/main" val="1004461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686E-B239-A0C1-EE51-C5C33229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32BC51-12D1-A90A-FCF5-DE4D85B04A13}"/>
              </a:ext>
            </a:extLst>
          </p:cNvPr>
          <p:cNvSpPr/>
          <p:nvPr/>
        </p:nvSpPr>
        <p:spPr>
          <a:xfrm>
            <a:off x="11476699" y="9465429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2BA8C7-8B23-F331-0C1E-C10B68254EF6}"/>
              </a:ext>
            </a:extLst>
          </p:cNvPr>
          <p:cNvGrpSpPr/>
          <p:nvPr/>
        </p:nvGrpSpPr>
        <p:grpSpPr>
          <a:xfrm>
            <a:off x="13374605" y="-144661"/>
            <a:ext cx="2765704" cy="10431661"/>
            <a:chOff x="-3090398" y="-192881"/>
            <a:chExt cx="3687608" cy="13908881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1BA5ED7-EEF3-8E9F-5013-635A8A18D2C1}"/>
                </a:ext>
              </a:extLst>
            </p:cNvPr>
            <p:cNvGrpSpPr/>
            <p:nvPr/>
          </p:nvGrpSpPr>
          <p:grpSpPr>
            <a:xfrm>
              <a:off x="-3090398" y="-192881"/>
              <a:ext cx="3612012" cy="13908881"/>
              <a:chOff x="-625678" y="-38100"/>
              <a:chExt cx="713480" cy="27474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8F673CC-9852-7123-6435-A2F0E6AD9E4B}"/>
                  </a:ext>
                </a:extLst>
              </p:cNvPr>
              <p:cNvSpPr/>
              <p:nvPr/>
            </p:nvSpPr>
            <p:spPr>
              <a:xfrm>
                <a:off x="-625678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CAB8DE-3D9F-EBF3-B2B6-0198483789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2FEF1C1-6350-A6FD-CEB2-1B0C7EBF0C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C001ACD-E6C5-4FE7-2C54-B6F987626CE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2EE1307-A8AD-CE52-C079-B73DF431AAA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059CD11-9357-64EF-94A9-7F440824942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BEB74A2-F340-0DA9-7EF1-348EAB26AB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9DB70B8-59EC-57FE-E02A-4CD1D4746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481" y="1172510"/>
            <a:ext cx="7716955" cy="71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FA15-8A2F-AD70-7957-2C40A767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2E2DA-D93A-11EF-7D87-DDC070660E32}"/>
              </a:ext>
            </a:extLst>
          </p:cNvPr>
          <p:cNvSpPr/>
          <p:nvPr/>
        </p:nvSpPr>
        <p:spPr>
          <a:xfrm>
            <a:off x="11611572" y="93374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D7EE6CA-F0A7-C87E-D7A7-9AFD975E0637}"/>
              </a:ext>
            </a:extLst>
          </p:cNvPr>
          <p:cNvGrpSpPr/>
          <p:nvPr/>
        </p:nvGrpSpPr>
        <p:grpSpPr>
          <a:xfrm>
            <a:off x="13266955" y="9144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72645F4-E92E-772F-80F2-D8CD6620F8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4E70C6F-B8E2-2D5F-7769-10E203B439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6004E4F4-4270-F8BA-0C65-E28AFADF3BC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E469B4-52BA-382B-AD30-3D3EDCDDAE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8C74C52-D029-3224-9B75-6CE301D1421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E5EB3AD-BF95-4F52-69BA-1E2E72BD70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D7B0C0A-CFB5-7C6D-CC2B-EA1B1DD2A0D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7F11B76-CD17-46AA-7087-338B407A84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5845F0A-2A51-9618-6C38-4C729FABE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27" y="1422777"/>
            <a:ext cx="8879449" cy="64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AA0B-D64C-890B-88E9-26F6292B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647127-3327-A767-5E57-63242D942ED2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36B2B59-9BA7-D5DA-FD0B-2FAA779F01D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4F3B3EE-E338-4BB6-1399-F0900799B41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E660359-A582-3283-F6E1-479182E3396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AA02B389-1220-A8D9-1F23-B1AF139B54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58CF83-F3F3-6E2F-24F9-A673C36A35F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E0FA3D-6AC9-035C-F49C-6EA8954C02B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DAD8F4B-D14B-53EB-7058-57C3F7BB1ED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92A4D1-66A5-3763-8F4D-D1FD143211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D5003CA-5782-68B5-81FD-3C8776933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F7FE4F5-A48F-EA25-2F6B-F7FA125D7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159" y="895831"/>
            <a:ext cx="8683681" cy="80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2663-C408-053B-D34A-E3E3C30E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E0ACAF-27A2-E7C6-3C39-82561FC5DDD1}"/>
              </a:ext>
            </a:extLst>
          </p:cNvPr>
          <p:cNvSpPr/>
          <p:nvPr/>
        </p:nvSpPr>
        <p:spPr>
          <a:xfrm>
            <a:off x="11815027" y="952943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3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A0CCC29C-83C6-C73F-90CE-93599298F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86" y="2322576"/>
            <a:ext cx="6377230" cy="63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 - End of sprint and the devs look at me like... - devRant">
            <a:extLst>
              <a:ext uri="{FF2B5EF4-FFF2-40B4-BE49-F238E27FC236}">
                <a16:creationId xmlns:a16="http://schemas.microsoft.com/office/drawing/2014/main" id="{9815505A-C6A6-8F3C-9330-21993C16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7" y="3188589"/>
            <a:ext cx="6482603" cy="48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84746B-4375-D46E-19F6-78AA9CE7FC30}"/>
              </a:ext>
            </a:extLst>
          </p:cNvPr>
          <p:cNvSpPr txBox="1"/>
          <p:nvPr/>
        </p:nvSpPr>
        <p:spPr>
          <a:xfrm>
            <a:off x="1834133" y="1355390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¡¡La Raíz de todos los males!!</a:t>
            </a:r>
          </a:p>
        </p:txBody>
      </p:sp>
      <p:pic>
        <p:nvPicPr>
          <p:cNvPr id="2050" name="Picture 2" descr="Devil Generic Flat icon | Freepik">
            <a:extLst>
              <a:ext uri="{FF2B5EF4-FFF2-40B4-BE49-F238E27FC236}">
                <a16:creationId xmlns:a16="http://schemas.microsoft.com/office/drawing/2014/main" id="{27A3161B-3D44-9DDD-3967-44ACA81B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14" y="4114799"/>
            <a:ext cx="1356093" cy="13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5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FC26-8DDE-972E-5294-9D044E74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8EA2F5-7DE5-8F4D-7727-5F26DEB47E19}"/>
              </a:ext>
            </a:extLst>
          </p:cNvPr>
          <p:cNvSpPr/>
          <p:nvPr/>
        </p:nvSpPr>
        <p:spPr>
          <a:xfrm>
            <a:off x="11645832" y="9473041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BB13E1-2A10-DDE8-EE30-62846BF6C52F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85B5062-8642-5126-DE7D-8C935A5BEC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A03C947-9A74-E253-9A14-932A26635D3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D26A05F-94F9-EA99-D615-A91C243418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521AE8B-C2D8-2E8E-2250-985C785DA5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E331001-5EEF-782E-7ED8-CE08BC5DB1D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A87335B-5202-C0D3-9762-4E225C816A3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393BFB-02AD-A101-C0E4-211B735EC6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35CA929-E0E4-7ED1-2069-ABDD0D76F6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9D4E07F-A0B6-43EB-BC1D-16763AB3EE8A}"/>
              </a:ext>
            </a:extLst>
          </p:cNvPr>
          <p:cNvSpPr txBox="1"/>
          <p:nvPr/>
        </p:nvSpPr>
        <p:spPr>
          <a:xfrm>
            <a:off x="611404" y="668121"/>
            <a:ext cx="9940771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Tarea 6.2: Planificar la monitorización y el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Objetivo: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La monitorización y el mantenimiento son esenciales para el uso continuo.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Monitorizar la deriva de datos, el sesgo,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¡Debe ser (semi)automatizado!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Estrategia de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Evitar periodos innecesariamente largos de uso incorrecto de los resultados de la minería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¿Qué hacer si el sistema presenta un comportamiento anómalo?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(¿Es posible desconectarlo?)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Resultado 6.2.1: Plan de monitorización y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Resumir la estrategia de monitorización y mantenimiento, incluyendo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los pasos necesarios y cómo llevarlos a cabo.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Verificar los aspectos dinámicos (es decir, ¿qué podría cambiar en el entorno?)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Decidir cómo se supervisará la precisión, los errores,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Determinar cuándo el resultado o el modelo ya no se deben usar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Identificar los criterios (validez, umbral de precisión, nuevos datos, cambios en el dominio de aplicación, etc.) y qué debe suceder si el modelo o el resultado ya no se pueden usar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(actualizar el modelo, configurar un nuevo proyecto de minería de datos, etc.).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¿Cambiarán con el tiempo los objetivos comerciales del uso del modelo?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Desarrollar un plan de supervisión y mantenimiento</a:t>
            </a: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04284E-CE71-CAD0-7014-65D92F56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129" y="258555"/>
            <a:ext cx="2872459" cy="14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56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41CE-AA53-586C-5D7D-55C009142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53254-1405-363D-095B-011A66BF7CFF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B46E32F-EA64-0926-433B-589142A37467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6DC6229-1D34-8C40-3AF0-6DC94E8204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B5D67BA-BBB0-F2A2-DF1A-E88AD555BD0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81E4E36-76F3-89E1-B147-18422A83F5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234409-9085-A21E-09EC-34BFFD6D660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42DCF40-5787-9611-B0F0-C570DF25B7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6932AE7-332C-62C6-3C77-8526A7DF43D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B3399C9-6CD8-C626-72BD-C0DA94F9561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AD05E7-A1A3-9726-CDCB-A764CD6E0A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4938528-A1F2-B226-D5B0-4AE5225282A1}"/>
              </a:ext>
            </a:extLst>
          </p:cNvPr>
          <p:cNvSpPr txBox="1"/>
          <p:nvPr/>
        </p:nvSpPr>
        <p:spPr>
          <a:xfrm>
            <a:off x="673263" y="888381"/>
            <a:ext cx="79886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Tarea 6.3: Elaborar el informe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Resultado 6.3.2: Presentación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Presentación(es) final(es) para resumir el proyecto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Dirigida(s) al patrocinador principal, partes interesadas clave, relaciones públicas, etc.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Definir el público objetivo de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Seleccionar los elementos del informe final que se incluirán en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Comunicar con claridad, dirigiéndose al público objetivo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Formación y asistencia en el despliegue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expectativas: ¡tareas en marcha!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7E8F33-A835-BCAC-8293-96B4BC61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888" y="968983"/>
            <a:ext cx="4648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5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09E8B-5ED8-FBE7-DC5E-87B368C9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4E3EEF-D71A-9BD4-CEE9-F8893E1C9C89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DE4246A-50ED-FC5B-5583-C6FE31287731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73400DE-28A2-61A7-AB42-03D98E785A6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469E258-4782-C9BE-665F-6562F41B196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5A58AD7-6BE8-F6C3-8D67-06B602FDC54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EE65BF-9FB2-717D-E113-B9DE8E31DBD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409DF8-C0F8-6487-0695-9B458BFB754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46893F1-7A80-7480-3E37-E50D79F5CF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4BEDD82-2213-4D0B-A4DE-BBE95237A26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865EBFA-7DE8-C408-9230-F754282D6F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4274861-5C45-034E-9006-27108A21A8E9}"/>
              </a:ext>
            </a:extLst>
          </p:cNvPr>
          <p:cNvSpPr txBox="1"/>
          <p:nvPr/>
        </p:nvSpPr>
        <p:spPr>
          <a:xfrm>
            <a:off x="793899" y="1172510"/>
            <a:ext cx="61484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ASUM-DM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Soluciones analíticas: Método unificado para la minería de datos y el análisis predictivo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Extensión de CRISP-DM de IBM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Aspectos de infraestructura y operaciones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proyectos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Despliegue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10B1C9-C3B2-F0CC-B903-E45C36772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0" y="280518"/>
            <a:ext cx="5525271" cy="4067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EEDD3DA-47CF-D681-7BC6-D065C54AC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850" y="4630318"/>
            <a:ext cx="5821206" cy="47898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79D34-168A-438D-FDDC-90BC4F8FE759}"/>
              </a:ext>
            </a:extLst>
          </p:cNvPr>
          <p:cNvSpPr txBox="1"/>
          <p:nvPr/>
        </p:nvSpPr>
        <p:spPr>
          <a:xfrm>
            <a:off x="544944" y="7369058"/>
            <a:ext cx="5701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http://i2t.icesi.edu.co/ASUM-DM_External/cognos.external.asum-DM_Teaser/deliveryprocesses/ASUM-DM_8A5C87D5.html_wbs.html?proc=_0eKIHlt6EeW_y7k3h2HTng&amp;path=_0eKIHlt6EeW_y7k3h2HTng</a:t>
            </a:r>
          </a:p>
        </p:txBody>
      </p:sp>
    </p:spTree>
    <p:extLst>
      <p:ext uri="{BB962C8B-B14F-4D97-AF65-F5344CB8AC3E}">
        <p14:creationId xmlns:p14="http://schemas.microsoft.com/office/powerpoint/2010/main" val="130831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1674-19A6-F3F0-37C2-FA12ED30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3FBAB2-3E09-CB47-A1D4-52F62A8D91EA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AA795CA-82BA-DB56-4E25-A7F824DBF6BE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853742F-628C-4F55-FAEF-4DB1B1A2CF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676236-402B-DF87-1B1E-6CB66BAB9EC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6746C16-DC29-ECDB-1C4D-E640E5F8A1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6AAE89-4732-D099-D5BB-1461450D446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32E6047-CFE4-9695-BE59-9DF0349440E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9B96AB-8F20-207C-D5CA-E31120EB36F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1E840E6-C64C-0BD7-D3FB-89A3A9B5D76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0EF7ADA-0A24-713A-949C-0F4ED01856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0B9BB90-14C8-77CF-AC24-C6220334E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117" y="435277"/>
            <a:ext cx="4749389" cy="980740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7C1787B-FDDF-E401-1DDB-175146AA1545}"/>
              </a:ext>
            </a:extLst>
          </p:cNvPr>
          <p:cNvSpPr/>
          <p:nvPr/>
        </p:nvSpPr>
        <p:spPr>
          <a:xfrm>
            <a:off x="2456688" y="1883664"/>
            <a:ext cx="3849624" cy="7589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F63346-D937-4C2E-36D1-3644A2502252}"/>
              </a:ext>
            </a:extLst>
          </p:cNvPr>
          <p:cNvSpPr/>
          <p:nvPr/>
        </p:nvSpPr>
        <p:spPr>
          <a:xfrm>
            <a:off x="2456688" y="5143500"/>
            <a:ext cx="3849624" cy="19888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C444693-E577-FA83-2B2C-64346164E541}"/>
              </a:ext>
            </a:extLst>
          </p:cNvPr>
          <p:cNvSpPr/>
          <p:nvPr/>
        </p:nvSpPr>
        <p:spPr>
          <a:xfrm>
            <a:off x="2456688" y="7644384"/>
            <a:ext cx="3849624" cy="12527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5461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17707-7B05-E154-5AEA-F61B470A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CF16EE-5B6E-CF15-9FF4-F57857A019D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9D0637D-3798-0A10-2DD6-573AE8D604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31D13B5-5DE3-D10C-D439-99E8BBD47A5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EDE7A83-998C-C913-4A0B-60F07AF9A03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A9F88D3-3CC0-5D26-CCAE-E5AF058EC1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C0A8BEB-F9CE-5EAE-7F37-DC9D4654C79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446830A-AC9C-E3BE-FF0E-77D8888BDB0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8DAA13A-E3A9-2E56-29B2-4BC63EC95FF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8729874-EE5F-9067-C436-1A6B432678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D261F5A-391A-25CA-AF09-5DC6D3DC05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D8E58C4-69E0-746F-36BF-1B776076C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2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FDB5-4332-06A9-FB24-F0311AFC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196205-235C-D725-FF7B-8747B32E073C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C78B922-9610-7EEC-A434-BD3E2B4AF4A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4406D4A-A31F-68ED-050D-1395754E64C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02ED93-CBF5-CAC2-0963-90B7D6946DD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6753A14-D7EA-9924-39A5-DD853764E49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4597B3-5B57-54EF-F1D9-61C30376CDF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E86D743-702C-D6F0-40EF-F4DEA645CE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F59B3BE-9CC5-6F97-345E-994F799ACDB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EA5B0F-0C79-0C46-5A52-5A62E5222E9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0B56293-38E0-3BEB-FF6B-68C93D728E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F358034-D652-7846-1C51-86F8A8F65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3FBC9E73-2317-82DC-9F62-14B5C7C57B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E9B68D0A-9E83-E59C-C0D9-633DCC6F50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20" name="Picture 24" descr="200+] Black Smoke Png Images | Wallpapers.com">
            <a:extLst>
              <a:ext uri="{FF2B5EF4-FFF2-40B4-BE49-F238E27FC236}">
                <a16:creationId xmlns:a16="http://schemas.microsoft.com/office/drawing/2014/main" id="{9C0DD8AC-C2AB-A826-0FC3-D5607D18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276350"/>
            <a:ext cx="8572500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9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51A3-A820-8E4D-23FA-668BE238D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4FDE0C-282D-F03F-8614-2545F33E7318}"/>
              </a:ext>
            </a:extLst>
          </p:cNvPr>
          <p:cNvSpPr/>
          <p:nvPr/>
        </p:nvSpPr>
        <p:spPr>
          <a:xfrm>
            <a:off x="11826908" y="9309981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169E9FE-DE0B-5F18-9AE3-C91B460C78FE}"/>
              </a:ext>
            </a:extLst>
          </p:cNvPr>
          <p:cNvGrpSpPr/>
          <p:nvPr/>
        </p:nvGrpSpPr>
        <p:grpSpPr>
          <a:xfrm>
            <a:off x="13282463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0EE7F84-4092-14EC-5905-7B56164442D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79E20F7-D575-A25C-812D-413AA2CEDAA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29B9A3-E443-0136-5C57-C407DF494C5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604CE29-AC43-A11E-19DC-ED64601DFE6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09B085B-67A1-19A1-7068-E6D442E153C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9DC143B-9810-C8AF-4298-A0B1E395925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C0167D1-BE17-2783-1E0D-3D360F02F8D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A2C3C46-2004-2222-629A-CDC6FA806B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83268AD-5A32-9F49-8BC0-DB898801BFEF}"/>
              </a:ext>
            </a:extLst>
          </p:cNvPr>
          <p:cNvSpPr txBox="1"/>
          <p:nvPr/>
        </p:nvSpPr>
        <p:spPr>
          <a:xfrm>
            <a:off x="433480" y="1898547"/>
            <a:ext cx="642452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CRISP-DM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Proceso estándar intersectorial para la minería de datos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Iniciado por 3 miembros de la industria en 1996: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Daimler-Chrysler, SPSS (entonces ISL), NCR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Publicado en 1999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Más de 200 miembros se unieron: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Pete Chapman (NCR),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Julian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Clinton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Randy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Kerber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(NCR), 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Khabaza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Reinartz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(DaimlerChrysler),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Colin Shearer (SPSS), Rüdiger Wirth (DaimlerChrysler): Guía paso a paso de minería de datos CRISP-DM, 76 págs., 1999</a:t>
            </a:r>
          </a:p>
        </p:txBody>
      </p:sp>
      <p:pic>
        <p:nvPicPr>
          <p:cNvPr id="2050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88B95188-6992-71D3-32E4-F32C3EAD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77" y="2596896"/>
            <a:ext cx="5632271" cy="56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7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59F1-9838-F88F-A54C-923B60FB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974B4B-1A26-EFE3-AC57-BA42AFCE341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1D55B6-8EB4-E3AE-2C13-530F54CAFEED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0445533-4EA6-3041-7A79-E862AC6BBF9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7A0BDEE-B342-F5C8-64FA-2B59C19D90B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F262401-CD5B-BFFE-57F6-23BA46344E1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6A501F-6C55-1D71-1C87-1566840CD3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C85554B-8F51-C825-401D-2F3074726B8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3DD0554-DCA2-12D0-88B4-35DE172F289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F28C8B5-9298-B0F5-933C-18E6DCC6AF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2F53C8C-CFE9-B631-99AB-758C745354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28C7086-D03F-4D0E-92EA-8BE69C5177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F82CE7D-21B1-7056-BCCD-8EFE10B16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B4276E-E751-4DEF-377A-37A25BC312A1}"/>
              </a:ext>
            </a:extLst>
          </p:cNvPr>
          <p:cNvSpPr txBox="1"/>
          <p:nvPr/>
        </p:nvSpPr>
        <p:spPr>
          <a:xfrm>
            <a:off x="3880673" y="4588014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Poppins" panose="00000500000000000000" pitchFamily="2" charset="0"/>
                <a:cs typeface="Poppins" panose="00000500000000000000" pitchFamily="2" charset="0"/>
              </a:rPr>
              <a:t>Principios de </a:t>
            </a:r>
            <a:r>
              <a:rPr lang="es-CO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CO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24D8AC-A885-6837-5CA1-953CBDA44B36}"/>
              </a:ext>
            </a:extLst>
          </p:cNvPr>
          <p:cNvSpPr txBox="1"/>
          <p:nvPr/>
        </p:nvSpPr>
        <p:spPr>
          <a:xfrm>
            <a:off x="4339590" y="6003786"/>
            <a:ext cx="686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https://ml-ops.org/content/mlops-principles</a:t>
            </a:r>
          </a:p>
        </p:txBody>
      </p:sp>
    </p:spTree>
    <p:extLst>
      <p:ext uri="{BB962C8B-B14F-4D97-AF65-F5344CB8AC3E}">
        <p14:creationId xmlns:p14="http://schemas.microsoft.com/office/powerpoint/2010/main" val="4286676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869-BD2E-CEA8-D4A4-8BD93158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EDE019-9F62-103E-5742-A1BCBD9F2136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AF80204-85DB-7CDD-158E-CC3D778B0FA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AC849E1-C1A0-2EDA-E5FA-DFBE1160FC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D49D7E7-1692-2873-DC2D-38BDA3C5DE6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C5A937B-6CFE-0C64-21F4-A0B5C4F62F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620F9AF-7B3B-68B6-8892-D21CE20DDDE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575EF15-2276-22A8-C115-7CCAD1F01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574CE4-026C-C74B-8D7F-A4584B370DF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50718B7-438D-30BB-B2DD-B1DF99FFE1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74938F0-E8F2-81FB-4722-7B64D86D86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4BE0425-D442-51FF-76F1-5AB523016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918CB82-F000-B4B0-7945-6016881B45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Agile ML Workflow">
            <a:extLst>
              <a:ext uri="{FF2B5EF4-FFF2-40B4-BE49-F238E27FC236}">
                <a16:creationId xmlns:a16="http://schemas.microsoft.com/office/drawing/2014/main" id="{82773D5B-23E1-717D-E7DB-ED6FD49F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1255316"/>
            <a:ext cx="10180320" cy="76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F7F8-DA31-2AD8-0481-4CBE4750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333805-8727-D4F7-587A-053E1A90A86B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028F27F-FE92-1C38-C058-247F7E103F51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C88A0E5-1F58-22C1-BF28-B32B8A8F3A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BC1C67D-4D56-6517-5BC0-C5B29F2B253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9EEA7C0-D66A-CAFD-4E2B-2A503E50BE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AD5BF10-B85D-483D-5689-3AF9860F442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7EA26FB-A666-BBA6-F9B0-ACB29DBEBA1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FD5A89B-D5F9-E254-E95D-659BE8AF864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554BCB4-A455-3057-E93A-44A76F0580F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266E4FA-B70C-34EE-8336-7EC8FC92E4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EE42A1A4-5792-27EF-3FC9-D14D3E800526}"/>
              </a:ext>
            </a:extLst>
          </p:cNvPr>
          <p:cNvSpPr txBox="1"/>
          <p:nvPr/>
        </p:nvSpPr>
        <p:spPr>
          <a:xfrm>
            <a:off x="336044" y="1666286"/>
            <a:ext cx="6064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1" dirty="0">
                <a:latin typeface="Poppins" panose="00000500000000000000" pitchFamily="2" charset="0"/>
                <a:cs typeface="Poppins" panose="00000500000000000000" pitchFamily="2" charset="0"/>
              </a:rPr>
              <a:t>¡Versionar todo!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Artefacto: cualquier producto tangible generado durante el desarrollo de software.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Ejemplos comunes: datos, código, modelos, entornos, documentación.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Sin embargo, existen muchos otros, y (siempre que sea posible) deben almacenarse y controlarse sus versiones.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El almacenamiento y el control de versiones de los artefactos son fundamentales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Reproducibilidad: la capacidad de repetir experimentos y obtener los mismos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Trazabilidad: la capacidad de rastrear los experimentos hasta el código o los datos que los generaron.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Colaboración: permitir que varios usuarios trabajen con los mismos artefactos.</a:t>
            </a:r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Understanding Git Workflows and Why Git Flow is the Best | by Moeid Saleem  Khan | The Capital | Medium">
            <a:extLst>
              <a:ext uri="{FF2B5EF4-FFF2-40B4-BE49-F238E27FC236}">
                <a16:creationId xmlns:a16="http://schemas.microsoft.com/office/drawing/2014/main" id="{C100BB31-CDC1-786F-7C5E-940D4BD2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68983"/>
            <a:ext cx="5810516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35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5A1C-9975-AB82-A631-D0BFAFB3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B6D9C6-B817-7DB2-6178-D6DBD6D31830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239A8DE-5FD6-E473-9BF6-4D45D9AF7D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C1F0D2F-B656-9BAE-493C-B5BC92719A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3C427C2-D483-F070-A13F-664C8C34465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1E24027-1EBB-C58B-36F5-B00B713811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A01D5C0-3650-64E4-DB2C-39E235381B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CBAA4BF-5CB8-E0D5-9848-AC9777AA758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CC4B2C8-35CA-7E6D-BD6C-49A8CE3BD31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30F4F2F-4E4D-DE41-CDBE-CF44C52DB08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087CEFF-6E68-BA60-94F2-0AA058288FD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1A0E4AAB-0CFD-FE60-5BC6-A79C7618C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" y="830485"/>
            <a:ext cx="6679887" cy="867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Sea Diciplinado con los Experimentos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1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Tracking por ramas (Git):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crear una rama por experimento; cada rama produce un modelo entrenado y facilita comparar cambios aislados.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 (Data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Version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Control):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Extiende Git para versionar datos,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modelos y pipelines.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Soporta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branching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sin fricción y reproducibilidad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dvc.lock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caché y remotos.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Permite ejecutar y rehacer experimentos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repro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 rastrear artefactos.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Buenas prácticas de experimentación: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Estandarizar nombres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runs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tags y notas; fijar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seeds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 mayor determinismo.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Guardar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snapshots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/versiones de datos y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usados en cada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Registrar el entorno (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requirements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conda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versión de Python, hashes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Persistir artefactos clave (modelo,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metrics.json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conf.yaml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y enlazarlos al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Definir métrica primaria y métricas de guardia (latencia, costo,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fairness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robustez).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Usar un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registry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(W&amp;B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Artifacts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DVC,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MLflow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para promover y auditar versiones.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Business Experiments: Derisk Innovation, Foster Success">
            <a:extLst>
              <a:ext uri="{FF2B5EF4-FFF2-40B4-BE49-F238E27FC236}">
                <a16:creationId xmlns:a16="http://schemas.microsoft.com/office/drawing/2014/main" id="{E2BC9580-B2BD-56DF-F33F-EEEF4333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82" y="2613184"/>
            <a:ext cx="7062734" cy="50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62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8B92-86CD-AF61-D1B7-5678FB04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B909BD-29A5-1893-B291-9A9B0D7AD5F4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0475C21-A948-2FC7-F9CB-7DB28A70D7F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17AFABF-F0AA-93F0-E83A-C55885F4FA5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8E8E1AA-B3A7-B673-295F-720F7DF0F32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F2821F7-2032-1382-60AC-F065A0A392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6543AC-4DBD-6231-18C6-1DAC29058BC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988DC47-A7B8-2F49-616B-592EEACBD3F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A7E3F39-07E6-D4F5-6F89-B90D14B1E6F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5998562-BA60-B90D-E44B-CE576F31F73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9496F3D-6B63-B659-FB75-DE749D0BE6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656EF65B-BB26-408A-FAB9-FC8AF481E98E}"/>
              </a:ext>
            </a:extLst>
          </p:cNvPr>
          <p:cNvSpPr txBox="1"/>
          <p:nvPr/>
        </p:nvSpPr>
        <p:spPr>
          <a:xfrm>
            <a:off x="643890" y="968983"/>
            <a:ext cx="650367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Reutilización</a:t>
            </a:r>
            <a:endParaRPr lang="es-ES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Capacidad de usar un modelo o un fragmento de código para múltiples propósitos en diversos entornos.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Buenas prácticas que fomentan la reutilización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Modularidad: separación de un sistema en componentes independientes.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Herramientas agnósticas e interoperables: evitar herramientas que no sean compatibles entre sí.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Código y artefactos localizables: contar con un método claro y consistente para encontrar lo que necesitamos.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AutoShape 2" descr="Imagen generada">
            <a:extLst>
              <a:ext uri="{FF2B5EF4-FFF2-40B4-BE49-F238E27FC236}">
                <a16:creationId xmlns:a16="http://schemas.microsoft.com/office/drawing/2014/main" id="{B1766C09-5537-33AD-4251-93E299E08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DB68DE8-9791-61C4-52FD-9D7CD75B8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643FC845-76C6-7A4F-5170-CC726F78F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60" y="2400847"/>
            <a:ext cx="5790106" cy="57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12E7-54C9-CF54-06C8-DFD2A21F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7F9C2-7F97-DAD9-B07A-C0731C3D16BC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BCB1EEE-4BB4-8529-FEA2-60D953335096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2176E09-9CB2-39B3-5229-E7A994F0A35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E3BC361-CA11-CEE4-D5BB-51CF87A0877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DEF088B-C0F5-95CD-97A8-ABA275B33E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D219DB-DB82-F324-FFBA-E758540932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6A60F95-DD88-3B38-27CB-D5D119C4019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E7C7112-2269-3736-0E8C-50A3324DED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84B953-A795-758F-92FF-CC791ABD01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9644615-459E-8043-4E94-1F9BE3E750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B73BB-785F-FDAB-E53B-539889276918}"/>
              </a:ext>
            </a:extLst>
          </p:cNvPr>
          <p:cNvSpPr txBox="1"/>
          <p:nvPr/>
        </p:nvSpPr>
        <p:spPr>
          <a:xfrm>
            <a:off x="674490" y="2358122"/>
            <a:ext cx="658901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Poppins" panose="00000500000000000000" pitchFamily="2" charset="0"/>
                <a:cs typeface="Poppins" panose="00000500000000000000" pitchFamily="2" charset="0"/>
              </a:rPr>
              <a:t>Automatizar (siempre que sea posible)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La automatización es clave para habilitar los procesos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continuosque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requiere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Se puede utilizar en cada etapa del flujo de trabajo de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Eliminar la mayor cantidad posible de tareas manuales y propensas a errores.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Idealmente, automatizar todo y luego reincorporar al personal de forma estratégica.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Esto permite que los equipos se centren en agregar valor, en lugar de en mantener el proceso.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03C144-7263-3B5B-0CFA-2750088D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797" y="2587752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8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AE1C1-EF4F-0467-1018-B4AA5C6B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" y="0"/>
            <a:ext cx="13712571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3 Strategies for Continuous Improvement | Reliable Plant">
            <a:extLst>
              <a:ext uri="{FF2B5EF4-FFF2-40B4-BE49-F238E27FC236}">
                <a16:creationId xmlns:a16="http://schemas.microsoft.com/office/drawing/2014/main" id="{863AA40A-29FB-8A69-FF34-8A46355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r="16115"/>
          <a:stretch>
            <a:fillRect/>
          </a:stretch>
        </p:blipFill>
        <p:spPr bwMode="auto">
          <a:xfrm>
            <a:off x="2834223" y="10"/>
            <a:ext cx="10878347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314045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0B1F13-3AFF-2D66-7DFC-E22EBAC1803B}"/>
              </a:ext>
            </a:extLst>
          </p:cNvPr>
          <p:cNvSpPr txBox="1"/>
          <p:nvPr/>
        </p:nvSpPr>
        <p:spPr>
          <a:xfrm>
            <a:off x="147537" y="2548789"/>
            <a:ext cx="5110263" cy="6595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Integración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(CI):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Fusionar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frecuentemente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código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desarrolladores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un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repositorio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central,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lo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cual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ejecutan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compilaciones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automatizadas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Entrega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(CD):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implementación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(CT):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pueden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usarse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para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compararlos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evaluar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su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rendimiento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(CM):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aspectos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sistemas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producción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Generación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actualización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la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ACF636B-8D25-24AD-1165-39C34FBC5F6A}"/>
              </a:ext>
            </a:extLst>
          </p:cNvPr>
          <p:cNvSpPr/>
          <p:nvPr/>
        </p:nvSpPr>
        <p:spPr>
          <a:xfrm>
            <a:off x="315177" y="950925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EB1808-41D2-1931-18E1-6E4AFE03A01E}"/>
              </a:ext>
            </a:extLst>
          </p:cNvPr>
          <p:cNvSpPr txBox="1"/>
          <p:nvPr/>
        </p:nvSpPr>
        <p:spPr>
          <a:xfrm>
            <a:off x="315177" y="958230"/>
            <a:ext cx="6858000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80"/>
              </a:lnSpc>
              <a:buNone/>
            </a:pPr>
            <a:r>
              <a:rPr lang="es-CO" sz="3600" b="1" i="0" dirty="0" err="1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Continuous</a:t>
            </a:r>
            <a:r>
              <a:rPr lang="es-CO" sz="3600" b="1" i="0" dirty="0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X</a:t>
            </a: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69782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2C07-B620-83B5-F8D8-3942B42AA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0EC1A4-1857-87F4-4337-5E96BC0044B1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23AC633-071E-DDB4-DFCE-13BD6D04CF53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B4BA6EC-4333-D7D7-EB0B-54A87615777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31095D1-9E2D-04C8-5873-8AE9D53D80C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1E00DB1-C18D-696F-2A75-F66171CED8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44C5400-18EC-36B6-106E-330CFA0E748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FAF96D-06A6-6F80-EBE9-C0B8240D57E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D6E861A-3E3E-783E-5B86-B6697041212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29B228-2E61-D05B-63F1-DCBC3FD349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EE3C2D-A652-F93D-B36F-BBCA49B219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6FE3B93-D8E1-F189-6B7F-B7096B29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32" y="1738568"/>
            <a:ext cx="11442108" cy="38906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F59ADD9-EE9B-7839-B3CA-5B80449007DB}"/>
              </a:ext>
            </a:extLst>
          </p:cNvPr>
          <p:cNvSpPr txBox="1"/>
          <p:nvPr/>
        </p:nvSpPr>
        <p:spPr>
          <a:xfrm>
            <a:off x="1399032" y="7031617"/>
            <a:ext cx="91760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r>
              <a:rPr lang="es-CO" sz="180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Exigir que las pruebas se superen antes de fusionar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el sistema completo, no solo el modelo.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diferentes artefactos, no solo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Utilizar diversos enfoques de prueba.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A59584-ADA5-A447-AFFE-E1CD8A2912DD}"/>
              </a:ext>
            </a:extLst>
          </p:cNvPr>
          <p:cNvSpPr txBox="1"/>
          <p:nvPr/>
        </p:nvSpPr>
        <p:spPr>
          <a:xfrm>
            <a:off x="1954530" y="6091597"/>
            <a:ext cx="9176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https://research.google/pubs/the-ml-test-score-a-rubric-for-ml-production-readiness-and-technical-debt-reduction/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B99398-5EAD-3466-2B76-0653753971CD}"/>
              </a:ext>
            </a:extLst>
          </p:cNvPr>
          <p:cNvSpPr txBox="1"/>
          <p:nvPr/>
        </p:nvSpPr>
        <p:spPr>
          <a:xfrm>
            <a:off x="1005003" y="619028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Si no se prueba, está roto.</a:t>
            </a:r>
            <a:endParaRPr lang="es-CO" sz="3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80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8"/>
          <p:cNvGrpSpPr/>
          <p:nvPr/>
        </p:nvGrpSpPr>
        <p:grpSpPr>
          <a:xfrm rot="10800000">
            <a:off x="8106304" y="1"/>
            <a:ext cx="7895697" cy="10431661"/>
            <a:chOff x="0" y="-38100"/>
            <a:chExt cx="2079525" cy="2747433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8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 rot="1460314">
            <a:off x="8744759" y="4449732"/>
            <a:ext cx="7356554" cy="1393786"/>
            <a:chOff x="0" y="-38100"/>
            <a:chExt cx="1937529" cy="367088"/>
          </a:xfrm>
        </p:grpSpPr>
        <p:sp>
          <p:nvSpPr>
            <p:cNvPr id="367" name="Google Shape;367;p8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902027" y="2976070"/>
            <a:ext cx="6434234" cy="2940731"/>
            <a:chOff x="0" y="-560842"/>
            <a:chExt cx="8578979" cy="3920975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0" y="-560842"/>
              <a:ext cx="8578979" cy="3920975"/>
              <a:chOff x="0" y="-38100"/>
              <a:chExt cx="582801" cy="266366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58280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582801" h="228266" extrusionOk="0">
                    <a:moveTo>
                      <a:pt x="87467" y="0"/>
                    </a:moveTo>
                    <a:lnTo>
                      <a:pt x="495335" y="0"/>
                    </a:lnTo>
                    <a:cubicBezTo>
                      <a:pt x="543641" y="0"/>
                      <a:pt x="582801" y="39160"/>
                      <a:pt x="582801" y="87467"/>
                    </a:cubicBezTo>
                    <a:lnTo>
                      <a:pt x="582801" y="140800"/>
                    </a:lnTo>
                    <a:cubicBezTo>
                      <a:pt x="582801" y="189106"/>
                      <a:pt x="543641" y="228266"/>
                      <a:pt x="495335" y="228266"/>
                    </a:cubicBezTo>
                    <a:lnTo>
                      <a:pt x="87467" y="228266"/>
                    </a:lnTo>
                    <a:cubicBezTo>
                      <a:pt x="39160" y="228266"/>
                      <a:pt x="0" y="189106"/>
                      <a:pt x="0" y="140800"/>
                    </a:cubicBezTo>
                    <a:lnTo>
                      <a:pt x="0" y="87467"/>
                    </a:lnTo>
                    <a:cubicBezTo>
                      <a:pt x="0" y="39160"/>
                      <a:pt x="39160" y="0"/>
                      <a:pt x="874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6B13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 txBox="1"/>
              <p:nvPr/>
            </p:nvSpPr>
            <p:spPr>
              <a:xfrm>
                <a:off x="0" y="-38100"/>
                <a:ext cx="582801" cy="266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47777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55297" y="630411"/>
              <a:ext cx="7868384" cy="265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000"/>
                </a:lnSpc>
              </a:pPr>
              <a:r>
                <a:rPr lang="es-CO" sz="24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Juan Esteban Mejía Velásquez</a:t>
              </a:r>
              <a:endParaRPr dirty="0"/>
            </a:p>
            <a:p>
              <a:pPr algn="ctr">
                <a:lnSpc>
                  <a:spcPct val="216000"/>
                </a:lnSpc>
              </a:pPr>
              <a:r>
                <a:rPr lang="es-MX" sz="20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Docente</a:t>
              </a:r>
              <a:endParaRPr sz="2000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ct val="180000"/>
                </a:lnSpc>
              </a:pPr>
              <a:r>
                <a:rPr lang="es-MX" sz="2400" u="sng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Correo</a:t>
              </a:r>
              <a:endParaRPr dirty="0"/>
            </a:p>
          </p:txBody>
        </p:sp>
      </p:grpSp>
      <p:sp>
        <p:nvSpPr>
          <p:cNvPr id="374" name="Google Shape;374;p8">
            <a:hlinkClick r:id="rId4"/>
          </p:cNvPr>
          <p:cNvSpPr/>
          <p:nvPr/>
        </p:nvSpPr>
        <p:spPr>
          <a:xfrm>
            <a:off x="1003152" y="7221703"/>
            <a:ext cx="360000" cy="332550"/>
          </a:xfrm>
          <a:custGeom>
            <a:avLst/>
            <a:gdLst/>
            <a:ahLst/>
            <a:cxnLst/>
            <a:rect l="l" t="t" r="r" b="b"/>
            <a:pathLst>
              <a:path w="360000" h="332550" extrusionOk="0">
                <a:moveTo>
                  <a:pt x="0" y="0"/>
                </a:moveTo>
                <a:lnTo>
                  <a:pt x="360000" y="0"/>
                </a:lnTo>
                <a:lnTo>
                  <a:pt x="360000" y="332550"/>
                </a:lnTo>
                <a:lnTo>
                  <a:pt x="0" y="33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>
            <a:hlinkClick r:id="rId6"/>
          </p:cNvPr>
          <p:cNvSpPr/>
          <p:nvPr/>
        </p:nvSpPr>
        <p:spPr>
          <a:xfrm>
            <a:off x="4692641" y="722046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>
            <a:hlinkClick r:id="rId8"/>
          </p:cNvPr>
          <p:cNvSpPr/>
          <p:nvPr/>
        </p:nvSpPr>
        <p:spPr>
          <a:xfrm>
            <a:off x="4709776" y="78304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1030729" y="7828904"/>
            <a:ext cx="332423" cy="332422"/>
          </a:xfrm>
          <a:custGeom>
            <a:avLst/>
            <a:gdLst/>
            <a:ahLst/>
            <a:cxnLst/>
            <a:rect l="l" t="t" r="r" b="b"/>
            <a:pathLst>
              <a:path w="332423" h="332422" extrusionOk="0">
                <a:moveTo>
                  <a:pt x="0" y="0"/>
                </a:moveTo>
                <a:lnTo>
                  <a:pt x="332423" y="0"/>
                </a:lnTo>
                <a:lnTo>
                  <a:pt x="332423" y="332423"/>
                </a:lnTo>
                <a:lnTo>
                  <a:pt x="0" y="33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 txBox="1"/>
          <p:nvPr/>
        </p:nvSpPr>
        <p:spPr>
          <a:xfrm>
            <a:off x="5148711" y="7821603"/>
            <a:ext cx="1721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www.enyoi.co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5147444" y="7211591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 dirty="0"/>
          </a:p>
        </p:txBody>
      </p:sp>
      <p:sp>
        <p:nvSpPr>
          <p:cNvPr id="380" name="Google Shape;380;p8"/>
          <p:cNvSpPr txBox="1"/>
          <p:nvPr/>
        </p:nvSpPr>
        <p:spPr>
          <a:xfrm>
            <a:off x="1454753" y="7211592"/>
            <a:ext cx="24678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+57 </a:t>
            </a: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rPr>
              <a:t>301 673 6729</a:t>
            </a:r>
            <a:endParaRPr dirty="0"/>
          </a:p>
        </p:txBody>
      </p:sp>
      <p:sp>
        <p:nvSpPr>
          <p:cNvPr id="381" name="Google Shape;381;p8"/>
          <p:cNvSpPr txBox="1"/>
          <p:nvPr/>
        </p:nvSpPr>
        <p:spPr>
          <a:xfrm>
            <a:off x="1454679" y="7821603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1003152" y="7550497"/>
            <a:ext cx="2744745" cy="192288"/>
            <a:chOff x="0" y="-38100"/>
            <a:chExt cx="722896" cy="50643"/>
          </a:xfrm>
        </p:grpSpPr>
        <p:sp>
          <p:nvSpPr>
            <p:cNvPr id="383" name="Google Shape;383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4692642" y="7550497"/>
            <a:ext cx="2744745" cy="192288"/>
            <a:chOff x="0" y="-38100"/>
            <a:chExt cx="722896" cy="50643"/>
          </a:xfrm>
        </p:grpSpPr>
        <p:sp>
          <p:nvSpPr>
            <p:cNvPr id="386" name="Google Shape;386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8"/>
          <p:cNvPicPr preferRelativeResize="0"/>
          <p:nvPr/>
        </p:nvPicPr>
        <p:blipFill rotWithShape="1">
          <a:blip r:embed="rId12">
            <a:alphaModFix/>
          </a:blip>
          <a:srcRect l="53990" t="15859" r="8554" b="69322"/>
          <a:stretch/>
        </p:blipFill>
        <p:spPr>
          <a:xfrm>
            <a:off x="3387043" y="526143"/>
            <a:ext cx="4721448" cy="104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"/>
          <p:cNvSpPr/>
          <p:nvPr/>
        </p:nvSpPr>
        <p:spPr>
          <a:xfrm>
            <a:off x="244455" y="479471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2E260-65DC-07C4-21C7-3EA6DEE9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8C00B9-F30A-07B8-E013-7371A7ADAAFD}"/>
              </a:ext>
            </a:extLst>
          </p:cNvPr>
          <p:cNvSpPr/>
          <p:nvPr/>
        </p:nvSpPr>
        <p:spPr>
          <a:xfrm>
            <a:off x="11421835" y="943799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14A120A-6DC3-28C7-490F-089BAF0C031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F55ACF8-9979-CD7B-64D6-AC32C305F6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CC1A7C5-B49D-3B6C-CB86-6588D70F20E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E13A340-54E8-BC5F-D2DE-5045860A51E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B32967F-75E3-E76F-CA73-4B6A0EE1858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0D38428-6BBB-26F2-42E3-CDBA1E04BF3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BB5113A-4929-3F01-392D-452D79DB02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16142E-A7B2-2D91-E115-BDAD886047C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3782473-6ACF-6FE4-73C5-9120AC8B6C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69BBB-AE09-CED3-4158-01AB5FA5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9" y="2689090"/>
            <a:ext cx="11640129" cy="5238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1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E070-1B0E-85A7-1518-C9EED045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241883-40D5-E095-D83B-1F7AE05B168A}"/>
              </a:ext>
            </a:extLst>
          </p:cNvPr>
          <p:cNvSpPr/>
          <p:nvPr/>
        </p:nvSpPr>
        <p:spPr>
          <a:xfrm>
            <a:off x="11946421" y="9342132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B81E447-CA7F-ABFE-B25A-02D665B4D1F8}"/>
              </a:ext>
            </a:extLst>
          </p:cNvPr>
          <p:cNvGrpSpPr/>
          <p:nvPr/>
        </p:nvGrpSpPr>
        <p:grpSpPr>
          <a:xfrm>
            <a:off x="13340107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9BE6A60-D114-18C8-E8FE-4DF81463436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13D92A4-6732-E79A-C27C-7698FBE41EA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67D32FF-EEF0-E6B5-479F-242E9D2B566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21B725-375B-6A1A-4267-165E47E572D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819CA0-AAA2-5A41-6B01-280737E8D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46B9FD-686A-EE42-011D-4E110221E9B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9657C1-D4CD-24FC-F8D6-13D8D229AC7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25F5D0B-2B5F-583C-74EF-DB480204B9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5F6526-BA46-C531-49D1-A4A22FC77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1303" y="0"/>
            <a:ext cx="14689600" cy="101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F0A5-5253-DE94-0D8F-EFD60191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EC81BB-C430-2DFB-ED7B-47F46914C3D2}"/>
              </a:ext>
            </a:extLst>
          </p:cNvPr>
          <p:cNvSpPr/>
          <p:nvPr/>
        </p:nvSpPr>
        <p:spPr>
          <a:xfrm>
            <a:off x="1164709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D9EB86A-3EDF-2247-405E-C3844D29AE55}"/>
              </a:ext>
            </a:extLst>
          </p:cNvPr>
          <p:cNvGrpSpPr/>
          <p:nvPr/>
        </p:nvGrpSpPr>
        <p:grpSpPr>
          <a:xfrm>
            <a:off x="1330247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CC123E8-E4FC-36B6-0C10-7139BE89D5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21FF54-C4F9-9BEE-17AF-312DBB1CD7C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BCA6073-D17D-90AA-6A8D-962AE58054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F4CFA5D-3895-BBE2-3082-488B0BCAD2B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706B0B-E2F8-CC85-86BF-8E885113398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2A38A39-DB64-ADA0-860C-23AA5E6EFBA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060419-6DFE-01BC-4F66-52C1F6D980B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51AE433-4424-48B4-06DE-5EA30132BF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7132818-E9C0-5094-E9F9-4B6B1DD8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69" y="1084852"/>
            <a:ext cx="13035602" cy="76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4DE3-A4AE-D20D-F99E-1A21DF9B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CF063D-CC7D-4D3F-2523-B21298136C33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8B4BAB8-ABBE-4285-102D-D170E5341C6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D363F37-750F-F509-2756-8CC77063CCE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B231493-C3D0-B68E-26BC-169C410D300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E9EA67-E6B3-3D23-C9D2-4E63084790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F65DE4-BED1-757A-EDF0-117E22AD45E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277C15E-AB41-559D-9076-5A1980DB807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F456F5A-F685-9C1F-F7F8-400EE0B6CDC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AD3F2E-BE73-3C32-7DA8-349BC60C5C9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96198CB-43F9-8749-B592-5110C64AA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C3973A4-4719-0C92-577C-D545539E9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87" y="689057"/>
            <a:ext cx="9469171" cy="8764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082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EC25-6169-27CA-CF63-4855A9F2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396059-B93B-DA2B-96E2-400E800615AE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4DB425-25AE-6662-46EA-229EA54E4E1A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87B941F-5498-E9AC-9164-9C9275E1D80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974C7CF-765A-4742-3891-99B2283D95E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67431A9-BA83-E5FB-55A6-C0D00D1FEE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BF244F7-BE10-4EC4-FC22-DC65BA5677A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B89C0BA-F40F-812B-8730-EB305C2569F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4D5F2E5-ECDD-B498-48CC-61D595DD6F2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7BF8614-11A2-8A40-396F-5B3A0A7DCB9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3BB91B-192C-5D96-3E06-9B90025187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85BA4E49-36F1-414E-9A98-68EDBAAC64DB}"/>
              </a:ext>
            </a:extLst>
          </p:cNvPr>
          <p:cNvSpPr txBox="1"/>
          <p:nvPr/>
        </p:nvSpPr>
        <p:spPr>
          <a:xfrm>
            <a:off x="310496" y="619028"/>
            <a:ext cx="1275588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1.1 Determinar los objetivos del negocio: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¿Qué desea lograr el cliente?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Objetivos y limitaciones contrapuestos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Identificar los factores que pueden influir en el resultado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Riesgo: invertir mucho esfuerzo en obtener las respuestas correctas  a preguntas equivocadas.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3 Entregables: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- 1.1.1 Antecedentes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- 1.1.2 Objetivos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- 1.1.3 Criterios de éxito del negocio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DA32D-1DCC-3A61-6CB0-5AC7AD20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3" y="1677000"/>
            <a:ext cx="761153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e0202-030e-462a-aa27-6a6a82479e70" xsi:nil="true"/>
    <lcf76f155ced4ddcb4097134ff3c332f xmlns="6c275f7e-0654-4a6d-8904-2cca8e28e71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DDBAFD1725F409D01B56EA32EFDE3" ma:contentTypeVersion="7" ma:contentTypeDescription="Crear nuevo documento." ma:contentTypeScope="" ma:versionID="7dc7d2ffd02d580038770cdc54fb49b2">
  <xsd:schema xmlns:xsd="http://www.w3.org/2001/XMLSchema" xmlns:xs="http://www.w3.org/2001/XMLSchema" xmlns:p="http://schemas.microsoft.com/office/2006/metadata/properties" xmlns:ns2="6c275f7e-0654-4a6d-8904-2cca8e28e712" xmlns:ns3="cd0e0202-030e-462a-aa27-6a6a82479e70" targetNamespace="http://schemas.microsoft.com/office/2006/metadata/properties" ma:root="true" ma:fieldsID="6553f877db16f6ec9bb39e8e018c4235" ns2:_="" ns3:_="">
    <xsd:import namespace="6c275f7e-0654-4a6d-8904-2cca8e28e712"/>
    <xsd:import namespace="cd0e0202-030e-462a-aa27-6a6a82479e7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75f7e-0654-4a6d-8904-2cca8e28e71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39d08eb0-6654-4c6a-ad6e-6625fbda6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e0202-030e-462a-aa27-6a6a82479e7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1bf81b-0d50-4df5-8eec-576b1a7382f6}" ma:internalName="TaxCatchAll" ma:showField="CatchAllData" ma:web="cd0e0202-030e-462a-aa27-6a6a82479e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26D1D1-A15E-45AB-876A-271BF38AB980}">
  <ds:schemaRefs>
    <ds:schemaRef ds:uri="http://schemas.microsoft.com/office/2006/metadata/properties"/>
    <ds:schemaRef ds:uri="http://schemas.microsoft.com/office/infopath/2007/PartnerControls"/>
    <ds:schemaRef ds:uri="cd0e0202-030e-462a-aa27-6a6a82479e70"/>
    <ds:schemaRef ds:uri="6c275f7e-0654-4a6d-8904-2cca8e28e712"/>
  </ds:schemaRefs>
</ds:datastoreItem>
</file>

<file path=customXml/itemProps2.xml><?xml version="1.0" encoding="utf-8"?>
<ds:datastoreItem xmlns:ds="http://schemas.openxmlformats.org/officeDocument/2006/customXml" ds:itemID="{FE3D0385-A233-4172-ADB2-B697B7C47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897171-D617-4035-84F5-B2C478653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75f7e-0654-4a6d-8904-2cca8e28e712"/>
    <ds:schemaRef ds:uri="cd0e0202-030e-462a-aa27-6a6a82479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3086</Words>
  <Application>Microsoft Office PowerPoint</Application>
  <PresentationFormat>Personalizado</PresentationFormat>
  <Paragraphs>423</Paragraphs>
  <Slides>48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4" baseType="lpstr">
      <vt:lpstr>Poppins 1 Bold</vt:lpstr>
      <vt:lpstr>Calibri</vt:lpstr>
      <vt:lpstr>Poppins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Administrador</dc:creator>
  <cp:lastModifiedBy>Juan Esteban Mejia Velasquez</cp:lastModifiedBy>
  <cp:revision>14</cp:revision>
  <dcterms:created xsi:type="dcterms:W3CDTF">2006-08-16T00:00:00Z</dcterms:created>
  <dcterms:modified xsi:type="dcterms:W3CDTF">2025-11-13T22:37:32Z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0x0101009E0DDBAFD1725F409D01B56EA32EFDE3</vt:lpwstr>
  </property>
  <property fmtid="{D5CDD505-2E9C-101B-9397-08002B2CF9AE}" pid="3" name="GUID">
    <vt:lpwstr>8ee56194-4f5f-4314-9a7c-fa71b263b52c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SharedWithUsers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